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60" r:id="rId2"/>
    <p:sldId id="268" r:id="rId3"/>
    <p:sldId id="261" r:id="rId4"/>
    <p:sldId id="411" r:id="rId5"/>
    <p:sldId id="401" r:id="rId6"/>
    <p:sldId id="263" r:id="rId7"/>
    <p:sldId id="264" r:id="rId8"/>
    <p:sldId id="262" r:id="rId9"/>
    <p:sldId id="267" r:id="rId10"/>
    <p:sldId id="266" r:id="rId11"/>
    <p:sldId id="269" r:id="rId12"/>
    <p:sldId id="265" r:id="rId13"/>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352"/>
    <p:restoredTop sz="96327"/>
  </p:normalViewPr>
  <p:slideViewPr>
    <p:cSldViewPr snapToGrid="0">
      <p:cViewPr>
        <p:scale>
          <a:sx n="66" d="100"/>
          <a:sy n="66" d="100"/>
        </p:scale>
        <p:origin x="514" y="47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7A7CD7-763B-2049-99C5-B34BF5B1025F}" type="datetimeFigureOut">
              <a:rPr lang="es-CL" smtClean="0"/>
              <a:t>09-04-2024</a:t>
            </a:fld>
            <a:endParaRPr lang="es-C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4891F1-7A7C-924E-A5AE-DCF1C1C81406}" type="slidenum">
              <a:rPr lang="es-CL" smtClean="0"/>
              <a:t>‹Nº›</a:t>
            </a:fld>
            <a:endParaRPr lang="es-CL"/>
          </a:p>
        </p:txBody>
      </p:sp>
    </p:spTree>
    <p:extLst>
      <p:ext uri="{BB962C8B-B14F-4D97-AF65-F5344CB8AC3E}">
        <p14:creationId xmlns:p14="http://schemas.microsoft.com/office/powerpoint/2010/main" val="12940331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a:p>
            <a:endParaRPr lang="es-CL" dirty="0"/>
          </a:p>
        </p:txBody>
      </p:sp>
    </p:spTree>
    <p:extLst>
      <p:ext uri="{BB962C8B-B14F-4D97-AF65-F5344CB8AC3E}">
        <p14:creationId xmlns:p14="http://schemas.microsoft.com/office/powerpoint/2010/main" val="3065403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a:p>
            <a:endParaRPr lang="es-CL" dirty="0"/>
          </a:p>
        </p:txBody>
      </p:sp>
    </p:spTree>
    <p:extLst>
      <p:ext uri="{BB962C8B-B14F-4D97-AF65-F5344CB8AC3E}">
        <p14:creationId xmlns:p14="http://schemas.microsoft.com/office/powerpoint/2010/main" val="28304564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03562F-E06B-58AE-A8AD-55B7D6B4A39B}"/>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CL"/>
          </a:p>
        </p:txBody>
      </p:sp>
      <p:sp>
        <p:nvSpPr>
          <p:cNvPr id="3" name="Subtítulo 2">
            <a:extLst>
              <a:ext uri="{FF2B5EF4-FFF2-40B4-BE49-F238E27FC236}">
                <a16:creationId xmlns:a16="http://schemas.microsoft.com/office/drawing/2014/main" id="{B66F08F6-BFCB-81A5-D7DA-B104167442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CL"/>
          </a:p>
        </p:txBody>
      </p:sp>
      <p:sp>
        <p:nvSpPr>
          <p:cNvPr id="4" name="Marcador de fecha 3">
            <a:extLst>
              <a:ext uri="{FF2B5EF4-FFF2-40B4-BE49-F238E27FC236}">
                <a16:creationId xmlns:a16="http://schemas.microsoft.com/office/drawing/2014/main" id="{AFBEBD9E-5492-3DD9-96EC-FAF195335785}"/>
              </a:ext>
            </a:extLst>
          </p:cNvPr>
          <p:cNvSpPr>
            <a:spLocks noGrp="1"/>
          </p:cNvSpPr>
          <p:nvPr>
            <p:ph type="dt" sz="half" idx="10"/>
          </p:nvPr>
        </p:nvSpPr>
        <p:spPr/>
        <p:txBody>
          <a:bodyPr/>
          <a:lstStyle/>
          <a:p>
            <a:fld id="{B20BC6D1-5937-214C-983D-B126F5DAEB0D}" type="datetimeFigureOut">
              <a:rPr lang="es-CL" smtClean="0"/>
              <a:t>09-04-2024</a:t>
            </a:fld>
            <a:endParaRPr lang="es-CL"/>
          </a:p>
        </p:txBody>
      </p:sp>
      <p:sp>
        <p:nvSpPr>
          <p:cNvPr id="5" name="Marcador de pie de página 4">
            <a:extLst>
              <a:ext uri="{FF2B5EF4-FFF2-40B4-BE49-F238E27FC236}">
                <a16:creationId xmlns:a16="http://schemas.microsoft.com/office/drawing/2014/main" id="{3532EC05-D1C1-196B-A25B-262B7479879A}"/>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795B8661-FAA3-9677-9D3D-D20306A1B448}"/>
              </a:ext>
            </a:extLst>
          </p:cNvPr>
          <p:cNvSpPr>
            <a:spLocks noGrp="1"/>
          </p:cNvSpPr>
          <p:nvPr>
            <p:ph type="sldNum" sz="quarter" idx="12"/>
          </p:nvPr>
        </p:nvSpPr>
        <p:spPr/>
        <p:txBody>
          <a:bodyPr/>
          <a:lstStyle/>
          <a:p>
            <a:fld id="{B4BC6936-027E-FF4A-8EB5-16A785829997}" type="slidenum">
              <a:rPr lang="es-CL" smtClean="0"/>
              <a:t>‹Nº›</a:t>
            </a:fld>
            <a:endParaRPr lang="es-CL"/>
          </a:p>
        </p:txBody>
      </p:sp>
    </p:spTree>
    <p:extLst>
      <p:ext uri="{BB962C8B-B14F-4D97-AF65-F5344CB8AC3E}">
        <p14:creationId xmlns:p14="http://schemas.microsoft.com/office/powerpoint/2010/main" val="1892102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24A955-2FB5-AC7A-4C79-565F7F13CF97}"/>
              </a:ext>
            </a:extLst>
          </p:cNvPr>
          <p:cNvSpPr>
            <a:spLocks noGrp="1"/>
          </p:cNvSpPr>
          <p:nvPr>
            <p:ph type="title"/>
          </p:nvPr>
        </p:nvSpPr>
        <p:spPr/>
        <p:txBody>
          <a:bodyPr/>
          <a:lstStyle/>
          <a:p>
            <a:r>
              <a:rPr lang="es-MX"/>
              <a:t>Haz clic para modificar el estilo de título del patrón</a:t>
            </a:r>
            <a:endParaRPr lang="es-CL"/>
          </a:p>
        </p:txBody>
      </p:sp>
      <p:sp>
        <p:nvSpPr>
          <p:cNvPr id="3" name="Marcador de texto vertical 2">
            <a:extLst>
              <a:ext uri="{FF2B5EF4-FFF2-40B4-BE49-F238E27FC236}">
                <a16:creationId xmlns:a16="http://schemas.microsoft.com/office/drawing/2014/main" id="{6C255DB0-C9A3-7706-72C6-AF50645D19FA}"/>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4" name="Marcador de fecha 3">
            <a:extLst>
              <a:ext uri="{FF2B5EF4-FFF2-40B4-BE49-F238E27FC236}">
                <a16:creationId xmlns:a16="http://schemas.microsoft.com/office/drawing/2014/main" id="{A8EB899F-1F61-C621-1F07-11D5F63249D0}"/>
              </a:ext>
            </a:extLst>
          </p:cNvPr>
          <p:cNvSpPr>
            <a:spLocks noGrp="1"/>
          </p:cNvSpPr>
          <p:nvPr>
            <p:ph type="dt" sz="half" idx="10"/>
          </p:nvPr>
        </p:nvSpPr>
        <p:spPr/>
        <p:txBody>
          <a:bodyPr/>
          <a:lstStyle/>
          <a:p>
            <a:fld id="{B20BC6D1-5937-214C-983D-B126F5DAEB0D}" type="datetimeFigureOut">
              <a:rPr lang="es-CL" smtClean="0"/>
              <a:t>09-04-2024</a:t>
            </a:fld>
            <a:endParaRPr lang="es-CL"/>
          </a:p>
        </p:txBody>
      </p:sp>
      <p:sp>
        <p:nvSpPr>
          <p:cNvPr id="5" name="Marcador de pie de página 4">
            <a:extLst>
              <a:ext uri="{FF2B5EF4-FFF2-40B4-BE49-F238E27FC236}">
                <a16:creationId xmlns:a16="http://schemas.microsoft.com/office/drawing/2014/main" id="{D7CCA9F9-6E22-1D49-1975-F5A66F310213}"/>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B0EF8A09-730C-7EE6-BEA3-F2288EA1D3E2}"/>
              </a:ext>
            </a:extLst>
          </p:cNvPr>
          <p:cNvSpPr>
            <a:spLocks noGrp="1"/>
          </p:cNvSpPr>
          <p:nvPr>
            <p:ph type="sldNum" sz="quarter" idx="12"/>
          </p:nvPr>
        </p:nvSpPr>
        <p:spPr/>
        <p:txBody>
          <a:bodyPr/>
          <a:lstStyle/>
          <a:p>
            <a:fld id="{B4BC6936-027E-FF4A-8EB5-16A785829997}" type="slidenum">
              <a:rPr lang="es-CL" smtClean="0"/>
              <a:t>‹Nº›</a:t>
            </a:fld>
            <a:endParaRPr lang="es-CL"/>
          </a:p>
        </p:txBody>
      </p:sp>
    </p:spTree>
    <p:extLst>
      <p:ext uri="{BB962C8B-B14F-4D97-AF65-F5344CB8AC3E}">
        <p14:creationId xmlns:p14="http://schemas.microsoft.com/office/powerpoint/2010/main" val="3112437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2BF8C0B-78F9-54CB-C45E-DE30CB5B76EB}"/>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CL"/>
          </a:p>
        </p:txBody>
      </p:sp>
      <p:sp>
        <p:nvSpPr>
          <p:cNvPr id="3" name="Marcador de texto vertical 2">
            <a:extLst>
              <a:ext uri="{FF2B5EF4-FFF2-40B4-BE49-F238E27FC236}">
                <a16:creationId xmlns:a16="http://schemas.microsoft.com/office/drawing/2014/main" id="{7FB70E6B-5738-2515-5EE4-D236AF7CD3C7}"/>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4" name="Marcador de fecha 3">
            <a:extLst>
              <a:ext uri="{FF2B5EF4-FFF2-40B4-BE49-F238E27FC236}">
                <a16:creationId xmlns:a16="http://schemas.microsoft.com/office/drawing/2014/main" id="{CD8657BE-BED4-7400-3E35-194870FF0C72}"/>
              </a:ext>
            </a:extLst>
          </p:cNvPr>
          <p:cNvSpPr>
            <a:spLocks noGrp="1"/>
          </p:cNvSpPr>
          <p:nvPr>
            <p:ph type="dt" sz="half" idx="10"/>
          </p:nvPr>
        </p:nvSpPr>
        <p:spPr/>
        <p:txBody>
          <a:bodyPr/>
          <a:lstStyle/>
          <a:p>
            <a:fld id="{B20BC6D1-5937-214C-983D-B126F5DAEB0D}" type="datetimeFigureOut">
              <a:rPr lang="es-CL" smtClean="0"/>
              <a:t>09-04-2024</a:t>
            </a:fld>
            <a:endParaRPr lang="es-CL"/>
          </a:p>
        </p:txBody>
      </p:sp>
      <p:sp>
        <p:nvSpPr>
          <p:cNvPr id="5" name="Marcador de pie de página 4">
            <a:extLst>
              <a:ext uri="{FF2B5EF4-FFF2-40B4-BE49-F238E27FC236}">
                <a16:creationId xmlns:a16="http://schemas.microsoft.com/office/drawing/2014/main" id="{3BC27AB5-EE73-3304-8890-0A3B12B84590}"/>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7B4EE303-A105-B7E8-049E-717973CFF4B8}"/>
              </a:ext>
            </a:extLst>
          </p:cNvPr>
          <p:cNvSpPr>
            <a:spLocks noGrp="1"/>
          </p:cNvSpPr>
          <p:nvPr>
            <p:ph type="sldNum" sz="quarter" idx="12"/>
          </p:nvPr>
        </p:nvSpPr>
        <p:spPr/>
        <p:txBody>
          <a:bodyPr/>
          <a:lstStyle/>
          <a:p>
            <a:fld id="{B4BC6936-027E-FF4A-8EB5-16A785829997}" type="slidenum">
              <a:rPr lang="es-CL" smtClean="0"/>
              <a:t>‹Nº›</a:t>
            </a:fld>
            <a:endParaRPr lang="es-CL"/>
          </a:p>
        </p:txBody>
      </p:sp>
    </p:spTree>
    <p:extLst>
      <p:ext uri="{BB962C8B-B14F-4D97-AF65-F5344CB8AC3E}">
        <p14:creationId xmlns:p14="http://schemas.microsoft.com/office/powerpoint/2010/main" val="303728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DA8552-9F15-54AC-AE15-BE784BE6FEF1}"/>
              </a:ext>
            </a:extLst>
          </p:cNvPr>
          <p:cNvSpPr>
            <a:spLocks noGrp="1"/>
          </p:cNvSpPr>
          <p:nvPr>
            <p:ph type="title"/>
          </p:nvPr>
        </p:nvSpPr>
        <p:spPr/>
        <p:txBody>
          <a:bodyPr/>
          <a:lstStyle/>
          <a:p>
            <a:r>
              <a:rPr lang="es-MX"/>
              <a:t>Haz clic para modificar el estilo de título del patrón</a:t>
            </a:r>
            <a:endParaRPr lang="es-CL"/>
          </a:p>
        </p:txBody>
      </p:sp>
      <p:sp>
        <p:nvSpPr>
          <p:cNvPr id="3" name="Marcador de contenido 2">
            <a:extLst>
              <a:ext uri="{FF2B5EF4-FFF2-40B4-BE49-F238E27FC236}">
                <a16:creationId xmlns:a16="http://schemas.microsoft.com/office/drawing/2014/main" id="{7EAF21A4-1BD6-31FE-5F02-0E31CD80E244}"/>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4" name="Marcador de fecha 3">
            <a:extLst>
              <a:ext uri="{FF2B5EF4-FFF2-40B4-BE49-F238E27FC236}">
                <a16:creationId xmlns:a16="http://schemas.microsoft.com/office/drawing/2014/main" id="{C6CB1E56-0EFC-0861-E513-D459A3F3C656}"/>
              </a:ext>
            </a:extLst>
          </p:cNvPr>
          <p:cNvSpPr>
            <a:spLocks noGrp="1"/>
          </p:cNvSpPr>
          <p:nvPr>
            <p:ph type="dt" sz="half" idx="10"/>
          </p:nvPr>
        </p:nvSpPr>
        <p:spPr/>
        <p:txBody>
          <a:bodyPr/>
          <a:lstStyle/>
          <a:p>
            <a:fld id="{B20BC6D1-5937-214C-983D-B126F5DAEB0D}" type="datetimeFigureOut">
              <a:rPr lang="es-CL" smtClean="0"/>
              <a:t>09-04-2024</a:t>
            </a:fld>
            <a:endParaRPr lang="es-CL"/>
          </a:p>
        </p:txBody>
      </p:sp>
      <p:sp>
        <p:nvSpPr>
          <p:cNvPr id="5" name="Marcador de pie de página 4">
            <a:extLst>
              <a:ext uri="{FF2B5EF4-FFF2-40B4-BE49-F238E27FC236}">
                <a16:creationId xmlns:a16="http://schemas.microsoft.com/office/drawing/2014/main" id="{660EF826-4253-E236-BF5E-2C28C99F25B6}"/>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408E7867-C850-4433-34B6-A78B19C26D04}"/>
              </a:ext>
            </a:extLst>
          </p:cNvPr>
          <p:cNvSpPr>
            <a:spLocks noGrp="1"/>
          </p:cNvSpPr>
          <p:nvPr>
            <p:ph type="sldNum" sz="quarter" idx="12"/>
          </p:nvPr>
        </p:nvSpPr>
        <p:spPr/>
        <p:txBody>
          <a:bodyPr/>
          <a:lstStyle/>
          <a:p>
            <a:fld id="{B4BC6936-027E-FF4A-8EB5-16A785829997}" type="slidenum">
              <a:rPr lang="es-CL" smtClean="0"/>
              <a:t>‹Nº›</a:t>
            </a:fld>
            <a:endParaRPr lang="es-CL"/>
          </a:p>
        </p:txBody>
      </p:sp>
    </p:spTree>
    <p:extLst>
      <p:ext uri="{BB962C8B-B14F-4D97-AF65-F5344CB8AC3E}">
        <p14:creationId xmlns:p14="http://schemas.microsoft.com/office/powerpoint/2010/main" val="2899194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EB0B3F-898A-B2F1-046C-C0FC4F6EDE2D}"/>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CL"/>
          </a:p>
        </p:txBody>
      </p:sp>
      <p:sp>
        <p:nvSpPr>
          <p:cNvPr id="3" name="Marcador de texto 2">
            <a:extLst>
              <a:ext uri="{FF2B5EF4-FFF2-40B4-BE49-F238E27FC236}">
                <a16:creationId xmlns:a16="http://schemas.microsoft.com/office/drawing/2014/main" id="{10084E95-0A04-EF1D-C017-D205FFA43F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A7A9E109-9CB0-F4B0-C7BD-DA71552A999A}"/>
              </a:ext>
            </a:extLst>
          </p:cNvPr>
          <p:cNvSpPr>
            <a:spLocks noGrp="1"/>
          </p:cNvSpPr>
          <p:nvPr>
            <p:ph type="dt" sz="half" idx="10"/>
          </p:nvPr>
        </p:nvSpPr>
        <p:spPr/>
        <p:txBody>
          <a:bodyPr/>
          <a:lstStyle/>
          <a:p>
            <a:fld id="{B20BC6D1-5937-214C-983D-B126F5DAEB0D}" type="datetimeFigureOut">
              <a:rPr lang="es-CL" smtClean="0"/>
              <a:t>09-04-2024</a:t>
            </a:fld>
            <a:endParaRPr lang="es-CL"/>
          </a:p>
        </p:txBody>
      </p:sp>
      <p:sp>
        <p:nvSpPr>
          <p:cNvPr id="5" name="Marcador de pie de página 4">
            <a:extLst>
              <a:ext uri="{FF2B5EF4-FFF2-40B4-BE49-F238E27FC236}">
                <a16:creationId xmlns:a16="http://schemas.microsoft.com/office/drawing/2014/main" id="{496F1252-4A30-2875-2C69-91B4274E8D90}"/>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DFCE2A73-258F-2DE7-E0DA-8EC018EEF720}"/>
              </a:ext>
            </a:extLst>
          </p:cNvPr>
          <p:cNvSpPr>
            <a:spLocks noGrp="1"/>
          </p:cNvSpPr>
          <p:nvPr>
            <p:ph type="sldNum" sz="quarter" idx="12"/>
          </p:nvPr>
        </p:nvSpPr>
        <p:spPr/>
        <p:txBody>
          <a:bodyPr/>
          <a:lstStyle/>
          <a:p>
            <a:fld id="{B4BC6936-027E-FF4A-8EB5-16A785829997}" type="slidenum">
              <a:rPr lang="es-CL" smtClean="0"/>
              <a:t>‹Nº›</a:t>
            </a:fld>
            <a:endParaRPr lang="es-CL"/>
          </a:p>
        </p:txBody>
      </p:sp>
    </p:spTree>
    <p:extLst>
      <p:ext uri="{BB962C8B-B14F-4D97-AF65-F5344CB8AC3E}">
        <p14:creationId xmlns:p14="http://schemas.microsoft.com/office/powerpoint/2010/main" val="3732738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B7A3CB-4961-3E2B-D142-F9BF688D2A83}"/>
              </a:ext>
            </a:extLst>
          </p:cNvPr>
          <p:cNvSpPr>
            <a:spLocks noGrp="1"/>
          </p:cNvSpPr>
          <p:nvPr>
            <p:ph type="title"/>
          </p:nvPr>
        </p:nvSpPr>
        <p:spPr/>
        <p:txBody>
          <a:bodyPr/>
          <a:lstStyle/>
          <a:p>
            <a:r>
              <a:rPr lang="es-MX"/>
              <a:t>Haz clic para modificar el estilo de título del patrón</a:t>
            </a:r>
            <a:endParaRPr lang="es-CL"/>
          </a:p>
        </p:txBody>
      </p:sp>
      <p:sp>
        <p:nvSpPr>
          <p:cNvPr id="3" name="Marcador de contenido 2">
            <a:extLst>
              <a:ext uri="{FF2B5EF4-FFF2-40B4-BE49-F238E27FC236}">
                <a16:creationId xmlns:a16="http://schemas.microsoft.com/office/drawing/2014/main" id="{A9FF219A-71C3-4606-70B5-5AD1BA6E8291}"/>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4" name="Marcador de contenido 3">
            <a:extLst>
              <a:ext uri="{FF2B5EF4-FFF2-40B4-BE49-F238E27FC236}">
                <a16:creationId xmlns:a16="http://schemas.microsoft.com/office/drawing/2014/main" id="{4417424A-6670-C1B5-B830-AF8FF6A4F324}"/>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5" name="Marcador de fecha 4">
            <a:extLst>
              <a:ext uri="{FF2B5EF4-FFF2-40B4-BE49-F238E27FC236}">
                <a16:creationId xmlns:a16="http://schemas.microsoft.com/office/drawing/2014/main" id="{A2B3E202-26C4-30CF-549B-24AC02D7D11C}"/>
              </a:ext>
            </a:extLst>
          </p:cNvPr>
          <p:cNvSpPr>
            <a:spLocks noGrp="1"/>
          </p:cNvSpPr>
          <p:nvPr>
            <p:ph type="dt" sz="half" idx="10"/>
          </p:nvPr>
        </p:nvSpPr>
        <p:spPr/>
        <p:txBody>
          <a:bodyPr/>
          <a:lstStyle/>
          <a:p>
            <a:fld id="{B20BC6D1-5937-214C-983D-B126F5DAEB0D}" type="datetimeFigureOut">
              <a:rPr lang="es-CL" smtClean="0"/>
              <a:t>09-04-2024</a:t>
            </a:fld>
            <a:endParaRPr lang="es-CL"/>
          </a:p>
        </p:txBody>
      </p:sp>
      <p:sp>
        <p:nvSpPr>
          <p:cNvPr id="6" name="Marcador de pie de página 5">
            <a:extLst>
              <a:ext uri="{FF2B5EF4-FFF2-40B4-BE49-F238E27FC236}">
                <a16:creationId xmlns:a16="http://schemas.microsoft.com/office/drawing/2014/main" id="{66C4E965-7149-0E2C-46BE-E42230169D3A}"/>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149813B6-6933-E0B6-53B5-E1B80401A209}"/>
              </a:ext>
            </a:extLst>
          </p:cNvPr>
          <p:cNvSpPr>
            <a:spLocks noGrp="1"/>
          </p:cNvSpPr>
          <p:nvPr>
            <p:ph type="sldNum" sz="quarter" idx="12"/>
          </p:nvPr>
        </p:nvSpPr>
        <p:spPr/>
        <p:txBody>
          <a:bodyPr/>
          <a:lstStyle/>
          <a:p>
            <a:fld id="{B4BC6936-027E-FF4A-8EB5-16A785829997}" type="slidenum">
              <a:rPr lang="es-CL" smtClean="0"/>
              <a:t>‹Nº›</a:t>
            </a:fld>
            <a:endParaRPr lang="es-CL"/>
          </a:p>
        </p:txBody>
      </p:sp>
    </p:spTree>
    <p:extLst>
      <p:ext uri="{BB962C8B-B14F-4D97-AF65-F5344CB8AC3E}">
        <p14:creationId xmlns:p14="http://schemas.microsoft.com/office/powerpoint/2010/main" val="2841569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488557-B65F-1328-3CA9-D3EFFAFA8988}"/>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CL"/>
          </a:p>
        </p:txBody>
      </p:sp>
      <p:sp>
        <p:nvSpPr>
          <p:cNvPr id="3" name="Marcador de texto 2">
            <a:extLst>
              <a:ext uri="{FF2B5EF4-FFF2-40B4-BE49-F238E27FC236}">
                <a16:creationId xmlns:a16="http://schemas.microsoft.com/office/drawing/2014/main" id="{B2B35EF7-5380-CF83-8EC0-DF2B4FB098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D819879C-583A-24C2-AF10-62A8940703D2}"/>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5" name="Marcador de texto 4">
            <a:extLst>
              <a:ext uri="{FF2B5EF4-FFF2-40B4-BE49-F238E27FC236}">
                <a16:creationId xmlns:a16="http://schemas.microsoft.com/office/drawing/2014/main" id="{76886521-BBA6-E2E9-F7F4-7FCD470CA7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B74FDAC3-1ABA-02E6-8CBC-B2265F631718}"/>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7" name="Marcador de fecha 6">
            <a:extLst>
              <a:ext uri="{FF2B5EF4-FFF2-40B4-BE49-F238E27FC236}">
                <a16:creationId xmlns:a16="http://schemas.microsoft.com/office/drawing/2014/main" id="{001B3429-6A0B-836E-6C3F-7825E5FA5573}"/>
              </a:ext>
            </a:extLst>
          </p:cNvPr>
          <p:cNvSpPr>
            <a:spLocks noGrp="1"/>
          </p:cNvSpPr>
          <p:nvPr>
            <p:ph type="dt" sz="half" idx="10"/>
          </p:nvPr>
        </p:nvSpPr>
        <p:spPr/>
        <p:txBody>
          <a:bodyPr/>
          <a:lstStyle/>
          <a:p>
            <a:fld id="{B20BC6D1-5937-214C-983D-B126F5DAEB0D}" type="datetimeFigureOut">
              <a:rPr lang="es-CL" smtClean="0"/>
              <a:t>09-04-2024</a:t>
            </a:fld>
            <a:endParaRPr lang="es-CL"/>
          </a:p>
        </p:txBody>
      </p:sp>
      <p:sp>
        <p:nvSpPr>
          <p:cNvPr id="8" name="Marcador de pie de página 7">
            <a:extLst>
              <a:ext uri="{FF2B5EF4-FFF2-40B4-BE49-F238E27FC236}">
                <a16:creationId xmlns:a16="http://schemas.microsoft.com/office/drawing/2014/main" id="{F88B7D3D-8694-D32D-7475-500453A07A06}"/>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F8241D1C-1833-AE7B-905D-5D25C20E0F74}"/>
              </a:ext>
            </a:extLst>
          </p:cNvPr>
          <p:cNvSpPr>
            <a:spLocks noGrp="1"/>
          </p:cNvSpPr>
          <p:nvPr>
            <p:ph type="sldNum" sz="quarter" idx="12"/>
          </p:nvPr>
        </p:nvSpPr>
        <p:spPr/>
        <p:txBody>
          <a:bodyPr/>
          <a:lstStyle/>
          <a:p>
            <a:fld id="{B4BC6936-027E-FF4A-8EB5-16A785829997}" type="slidenum">
              <a:rPr lang="es-CL" smtClean="0"/>
              <a:t>‹Nº›</a:t>
            </a:fld>
            <a:endParaRPr lang="es-CL"/>
          </a:p>
        </p:txBody>
      </p:sp>
    </p:spTree>
    <p:extLst>
      <p:ext uri="{BB962C8B-B14F-4D97-AF65-F5344CB8AC3E}">
        <p14:creationId xmlns:p14="http://schemas.microsoft.com/office/powerpoint/2010/main" val="511086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8AA9ED-1301-B057-9D51-6F7732877E7C}"/>
              </a:ext>
            </a:extLst>
          </p:cNvPr>
          <p:cNvSpPr>
            <a:spLocks noGrp="1"/>
          </p:cNvSpPr>
          <p:nvPr>
            <p:ph type="title"/>
          </p:nvPr>
        </p:nvSpPr>
        <p:spPr/>
        <p:txBody>
          <a:bodyPr/>
          <a:lstStyle/>
          <a:p>
            <a:r>
              <a:rPr lang="es-MX"/>
              <a:t>Haz clic para modificar el estilo de título del patrón</a:t>
            </a:r>
            <a:endParaRPr lang="es-CL"/>
          </a:p>
        </p:txBody>
      </p:sp>
      <p:sp>
        <p:nvSpPr>
          <p:cNvPr id="3" name="Marcador de fecha 2">
            <a:extLst>
              <a:ext uri="{FF2B5EF4-FFF2-40B4-BE49-F238E27FC236}">
                <a16:creationId xmlns:a16="http://schemas.microsoft.com/office/drawing/2014/main" id="{4AED1DE2-8927-3247-3F35-81DCCCC10971}"/>
              </a:ext>
            </a:extLst>
          </p:cNvPr>
          <p:cNvSpPr>
            <a:spLocks noGrp="1"/>
          </p:cNvSpPr>
          <p:nvPr>
            <p:ph type="dt" sz="half" idx="10"/>
          </p:nvPr>
        </p:nvSpPr>
        <p:spPr/>
        <p:txBody>
          <a:bodyPr/>
          <a:lstStyle/>
          <a:p>
            <a:fld id="{B20BC6D1-5937-214C-983D-B126F5DAEB0D}" type="datetimeFigureOut">
              <a:rPr lang="es-CL" smtClean="0"/>
              <a:t>09-04-2024</a:t>
            </a:fld>
            <a:endParaRPr lang="es-CL"/>
          </a:p>
        </p:txBody>
      </p:sp>
      <p:sp>
        <p:nvSpPr>
          <p:cNvPr id="4" name="Marcador de pie de página 3">
            <a:extLst>
              <a:ext uri="{FF2B5EF4-FFF2-40B4-BE49-F238E27FC236}">
                <a16:creationId xmlns:a16="http://schemas.microsoft.com/office/drawing/2014/main" id="{ED39F8A7-DDB1-FBE5-F3E0-695BC0B79492}"/>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00D8A2C7-7214-7F5D-0F14-F5A10ED2CA4F}"/>
              </a:ext>
            </a:extLst>
          </p:cNvPr>
          <p:cNvSpPr>
            <a:spLocks noGrp="1"/>
          </p:cNvSpPr>
          <p:nvPr>
            <p:ph type="sldNum" sz="quarter" idx="12"/>
          </p:nvPr>
        </p:nvSpPr>
        <p:spPr/>
        <p:txBody>
          <a:bodyPr/>
          <a:lstStyle/>
          <a:p>
            <a:fld id="{B4BC6936-027E-FF4A-8EB5-16A785829997}" type="slidenum">
              <a:rPr lang="es-CL" smtClean="0"/>
              <a:t>‹Nº›</a:t>
            </a:fld>
            <a:endParaRPr lang="es-CL"/>
          </a:p>
        </p:txBody>
      </p:sp>
    </p:spTree>
    <p:extLst>
      <p:ext uri="{BB962C8B-B14F-4D97-AF65-F5344CB8AC3E}">
        <p14:creationId xmlns:p14="http://schemas.microsoft.com/office/powerpoint/2010/main" val="1584287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46DEC761-EFB5-03D0-AE51-F214E077F55B}"/>
              </a:ext>
            </a:extLst>
          </p:cNvPr>
          <p:cNvSpPr>
            <a:spLocks noGrp="1"/>
          </p:cNvSpPr>
          <p:nvPr>
            <p:ph type="dt" sz="half" idx="10"/>
          </p:nvPr>
        </p:nvSpPr>
        <p:spPr/>
        <p:txBody>
          <a:bodyPr/>
          <a:lstStyle/>
          <a:p>
            <a:fld id="{B20BC6D1-5937-214C-983D-B126F5DAEB0D}" type="datetimeFigureOut">
              <a:rPr lang="es-CL" smtClean="0"/>
              <a:t>09-04-2024</a:t>
            </a:fld>
            <a:endParaRPr lang="es-CL"/>
          </a:p>
        </p:txBody>
      </p:sp>
      <p:sp>
        <p:nvSpPr>
          <p:cNvPr id="3" name="Marcador de pie de página 2">
            <a:extLst>
              <a:ext uri="{FF2B5EF4-FFF2-40B4-BE49-F238E27FC236}">
                <a16:creationId xmlns:a16="http://schemas.microsoft.com/office/drawing/2014/main" id="{D3012F3A-9A1A-71E8-BAF9-CD755B96AABA}"/>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3B6A3A52-0F5C-4744-736F-85C11D2EDFA5}"/>
              </a:ext>
            </a:extLst>
          </p:cNvPr>
          <p:cNvSpPr>
            <a:spLocks noGrp="1"/>
          </p:cNvSpPr>
          <p:nvPr>
            <p:ph type="sldNum" sz="quarter" idx="12"/>
          </p:nvPr>
        </p:nvSpPr>
        <p:spPr/>
        <p:txBody>
          <a:bodyPr/>
          <a:lstStyle/>
          <a:p>
            <a:fld id="{B4BC6936-027E-FF4A-8EB5-16A785829997}" type="slidenum">
              <a:rPr lang="es-CL" smtClean="0"/>
              <a:t>‹Nº›</a:t>
            </a:fld>
            <a:endParaRPr lang="es-CL"/>
          </a:p>
        </p:txBody>
      </p:sp>
    </p:spTree>
    <p:extLst>
      <p:ext uri="{BB962C8B-B14F-4D97-AF65-F5344CB8AC3E}">
        <p14:creationId xmlns:p14="http://schemas.microsoft.com/office/powerpoint/2010/main" val="2359320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78CA4D-D8A3-9775-7D38-55ACFF5918B9}"/>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CL"/>
          </a:p>
        </p:txBody>
      </p:sp>
      <p:sp>
        <p:nvSpPr>
          <p:cNvPr id="3" name="Marcador de contenido 2">
            <a:extLst>
              <a:ext uri="{FF2B5EF4-FFF2-40B4-BE49-F238E27FC236}">
                <a16:creationId xmlns:a16="http://schemas.microsoft.com/office/drawing/2014/main" id="{136205CA-5707-7B9E-4453-73F11FEC69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4" name="Marcador de texto 3">
            <a:extLst>
              <a:ext uri="{FF2B5EF4-FFF2-40B4-BE49-F238E27FC236}">
                <a16:creationId xmlns:a16="http://schemas.microsoft.com/office/drawing/2014/main" id="{48105998-9C47-8577-2495-B03C9E281A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D715F6A8-39AF-AE5F-BAA4-3762D4BCE1CB}"/>
              </a:ext>
            </a:extLst>
          </p:cNvPr>
          <p:cNvSpPr>
            <a:spLocks noGrp="1"/>
          </p:cNvSpPr>
          <p:nvPr>
            <p:ph type="dt" sz="half" idx="10"/>
          </p:nvPr>
        </p:nvSpPr>
        <p:spPr/>
        <p:txBody>
          <a:bodyPr/>
          <a:lstStyle/>
          <a:p>
            <a:fld id="{B20BC6D1-5937-214C-983D-B126F5DAEB0D}" type="datetimeFigureOut">
              <a:rPr lang="es-CL" smtClean="0"/>
              <a:t>09-04-2024</a:t>
            </a:fld>
            <a:endParaRPr lang="es-CL"/>
          </a:p>
        </p:txBody>
      </p:sp>
      <p:sp>
        <p:nvSpPr>
          <p:cNvPr id="6" name="Marcador de pie de página 5">
            <a:extLst>
              <a:ext uri="{FF2B5EF4-FFF2-40B4-BE49-F238E27FC236}">
                <a16:creationId xmlns:a16="http://schemas.microsoft.com/office/drawing/2014/main" id="{B2E8D50E-2B6B-57C9-83A7-539CC9ADDFEF}"/>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39416B5C-2A80-FAEE-6B0C-A71DB2D3E883}"/>
              </a:ext>
            </a:extLst>
          </p:cNvPr>
          <p:cNvSpPr>
            <a:spLocks noGrp="1"/>
          </p:cNvSpPr>
          <p:nvPr>
            <p:ph type="sldNum" sz="quarter" idx="12"/>
          </p:nvPr>
        </p:nvSpPr>
        <p:spPr/>
        <p:txBody>
          <a:bodyPr/>
          <a:lstStyle/>
          <a:p>
            <a:fld id="{B4BC6936-027E-FF4A-8EB5-16A785829997}" type="slidenum">
              <a:rPr lang="es-CL" smtClean="0"/>
              <a:t>‹Nº›</a:t>
            </a:fld>
            <a:endParaRPr lang="es-CL"/>
          </a:p>
        </p:txBody>
      </p:sp>
    </p:spTree>
    <p:extLst>
      <p:ext uri="{BB962C8B-B14F-4D97-AF65-F5344CB8AC3E}">
        <p14:creationId xmlns:p14="http://schemas.microsoft.com/office/powerpoint/2010/main" val="3683520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BE839D-2386-D4B2-2034-71E169023ECB}"/>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CL"/>
          </a:p>
        </p:txBody>
      </p:sp>
      <p:sp>
        <p:nvSpPr>
          <p:cNvPr id="3" name="Marcador de posición de imagen 2">
            <a:extLst>
              <a:ext uri="{FF2B5EF4-FFF2-40B4-BE49-F238E27FC236}">
                <a16:creationId xmlns:a16="http://schemas.microsoft.com/office/drawing/2014/main" id="{B12BD00C-FFB3-D964-B662-D462EB90E8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EC7D94C8-5F1F-CDF3-F9E6-7B2DF0FC04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CAE7F72B-3AE0-05AA-E8FC-E5D369CD9793}"/>
              </a:ext>
            </a:extLst>
          </p:cNvPr>
          <p:cNvSpPr>
            <a:spLocks noGrp="1"/>
          </p:cNvSpPr>
          <p:nvPr>
            <p:ph type="dt" sz="half" idx="10"/>
          </p:nvPr>
        </p:nvSpPr>
        <p:spPr/>
        <p:txBody>
          <a:bodyPr/>
          <a:lstStyle/>
          <a:p>
            <a:fld id="{B20BC6D1-5937-214C-983D-B126F5DAEB0D}" type="datetimeFigureOut">
              <a:rPr lang="es-CL" smtClean="0"/>
              <a:t>09-04-2024</a:t>
            </a:fld>
            <a:endParaRPr lang="es-CL"/>
          </a:p>
        </p:txBody>
      </p:sp>
      <p:sp>
        <p:nvSpPr>
          <p:cNvPr id="6" name="Marcador de pie de página 5">
            <a:extLst>
              <a:ext uri="{FF2B5EF4-FFF2-40B4-BE49-F238E27FC236}">
                <a16:creationId xmlns:a16="http://schemas.microsoft.com/office/drawing/2014/main" id="{63622CB5-A02B-AD59-915E-141425B9EA7B}"/>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0CD915E0-637A-9F97-8D90-646390E2EE1D}"/>
              </a:ext>
            </a:extLst>
          </p:cNvPr>
          <p:cNvSpPr>
            <a:spLocks noGrp="1"/>
          </p:cNvSpPr>
          <p:nvPr>
            <p:ph type="sldNum" sz="quarter" idx="12"/>
          </p:nvPr>
        </p:nvSpPr>
        <p:spPr/>
        <p:txBody>
          <a:bodyPr/>
          <a:lstStyle/>
          <a:p>
            <a:fld id="{B4BC6936-027E-FF4A-8EB5-16A785829997}" type="slidenum">
              <a:rPr lang="es-CL" smtClean="0"/>
              <a:t>‹Nº›</a:t>
            </a:fld>
            <a:endParaRPr lang="es-CL"/>
          </a:p>
        </p:txBody>
      </p:sp>
    </p:spTree>
    <p:extLst>
      <p:ext uri="{BB962C8B-B14F-4D97-AF65-F5344CB8AC3E}">
        <p14:creationId xmlns:p14="http://schemas.microsoft.com/office/powerpoint/2010/main" val="4063752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D1C05D3-8B37-B4B9-7D3C-7D15BD1DB0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CL"/>
          </a:p>
        </p:txBody>
      </p:sp>
      <p:sp>
        <p:nvSpPr>
          <p:cNvPr id="3" name="Marcador de texto 2">
            <a:extLst>
              <a:ext uri="{FF2B5EF4-FFF2-40B4-BE49-F238E27FC236}">
                <a16:creationId xmlns:a16="http://schemas.microsoft.com/office/drawing/2014/main" id="{0A9312D2-C0BC-5DE2-868D-B22EAF91A0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4" name="Marcador de fecha 3">
            <a:extLst>
              <a:ext uri="{FF2B5EF4-FFF2-40B4-BE49-F238E27FC236}">
                <a16:creationId xmlns:a16="http://schemas.microsoft.com/office/drawing/2014/main" id="{D1AEFFD8-54C5-A6A3-E68D-2168E40EE6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0BC6D1-5937-214C-983D-B126F5DAEB0D}" type="datetimeFigureOut">
              <a:rPr lang="es-CL" smtClean="0"/>
              <a:t>09-04-2024</a:t>
            </a:fld>
            <a:endParaRPr lang="es-CL"/>
          </a:p>
        </p:txBody>
      </p:sp>
      <p:sp>
        <p:nvSpPr>
          <p:cNvPr id="5" name="Marcador de pie de página 4">
            <a:extLst>
              <a:ext uri="{FF2B5EF4-FFF2-40B4-BE49-F238E27FC236}">
                <a16:creationId xmlns:a16="http://schemas.microsoft.com/office/drawing/2014/main" id="{29347C3A-2C7A-CAA9-BECE-C503E1232A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4EB12F47-FAF7-17F1-B27C-11722A5EB3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BC6936-027E-FF4A-8EB5-16A785829997}" type="slidenum">
              <a:rPr lang="es-CL" smtClean="0"/>
              <a:t>‹Nº›</a:t>
            </a:fld>
            <a:endParaRPr lang="es-CL"/>
          </a:p>
        </p:txBody>
      </p:sp>
    </p:spTree>
    <p:extLst>
      <p:ext uri="{BB962C8B-B14F-4D97-AF65-F5344CB8AC3E}">
        <p14:creationId xmlns:p14="http://schemas.microsoft.com/office/powerpoint/2010/main" val="905652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n de primer plano de la escritura mano femenina en laptot">
            <a:extLst>
              <a:ext uri="{FF2B5EF4-FFF2-40B4-BE49-F238E27FC236}">
                <a16:creationId xmlns:a16="http://schemas.microsoft.com/office/drawing/2014/main" id="{FD2B4A87-E66F-5C6B-EBE4-D06B48ABB50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7778" b="7778"/>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Rectángulo 2">
            <a:extLst>
              <a:ext uri="{FF2B5EF4-FFF2-40B4-BE49-F238E27FC236}">
                <a16:creationId xmlns:a16="http://schemas.microsoft.com/office/drawing/2014/main" id="{78F94FD0-0DA2-9DBE-8B49-4E4F2014D364}"/>
              </a:ext>
            </a:extLst>
          </p:cNvPr>
          <p:cNvSpPr/>
          <p:nvPr/>
        </p:nvSpPr>
        <p:spPr>
          <a:xfrm>
            <a:off x="0" y="-34680"/>
            <a:ext cx="12192000" cy="3396445"/>
          </a:xfrm>
          <a:prstGeom prst="rect">
            <a:avLst/>
          </a:prstGeom>
          <a:solidFill>
            <a:schemeClr val="tx1">
              <a:alpha val="48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5" name="Imagen 4" descr="Interfaz de usuario gráfica&#10;&#10;Descripción generada automáticamente con confianza baja">
            <a:extLst>
              <a:ext uri="{FF2B5EF4-FFF2-40B4-BE49-F238E27FC236}">
                <a16:creationId xmlns:a16="http://schemas.microsoft.com/office/drawing/2014/main" id="{18A85CDD-6DE8-0445-456E-59E10712295F}"/>
              </a:ext>
            </a:extLst>
          </p:cNvPr>
          <p:cNvPicPr>
            <a:picLocks noChangeAspect="1"/>
          </p:cNvPicPr>
          <p:nvPr/>
        </p:nvPicPr>
        <p:blipFill>
          <a:blip r:embed="rId3"/>
          <a:stretch>
            <a:fillRect/>
          </a:stretch>
        </p:blipFill>
        <p:spPr>
          <a:xfrm>
            <a:off x="180068" y="-34680"/>
            <a:ext cx="3006828" cy="1073867"/>
          </a:xfrm>
          <a:prstGeom prst="rect">
            <a:avLst/>
          </a:prstGeom>
        </p:spPr>
      </p:pic>
      <p:sp>
        <p:nvSpPr>
          <p:cNvPr id="7" name="Título 1">
            <a:extLst>
              <a:ext uri="{FF2B5EF4-FFF2-40B4-BE49-F238E27FC236}">
                <a16:creationId xmlns:a16="http://schemas.microsoft.com/office/drawing/2014/main" id="{2D9EFE2C-FA37-0D51-943B-2563ED93F16E}"/>
              </a:ext>
            </a:extLst>
          </p:cNvPr>
          <p:cNvSpPr txBox="1">
            <a:spLocks/>
          </p:cNvSpPr>
          <p:nvPr/>
        </p:nvSpPr>
        <p:spPr>
          <a:xfrm>
            <a:off x="0" y="3039811"/>
            <a:ext cx="12192000" cy="778377"/>
          </a:xfrm>
          <a:prstGeom prst="rect">
            <a:avLst/>
          </a:prstGeom>
          <a:solidFill>
            <a:schemeClr val="tx1"/>
          </a:solidFill>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CL" sz="3200" b="1" dirty="0">
                <a:solidFill>
                  <a:schemeClr val="bg1"/>
                </a:solidFill>
                <a:latin typeface="Century Gothic" panose="020B0502020202020204" pitchFamily="34" charset="0"/>
                <a:ea typeface="Roboto Black" panose="02000000000000000000" pitchFamily="2" charset="0"/>
                <a:cs typeface="Times New Roman" panose="02020603050405020304" pitchFamily="18" charset="0"/>
              </a:rPr>
              <a:t>Ley de pago a 30 días</a:t>
            </a:r>
          </a:p>
        </p:txBody>
      </p:sp>
      <p:sp>
        <p:nvSpPr>
          <p:cNvPr id="2" name="CuadroTexto 1">
            <a:extLst>
              <a:ext uri="{FF2B5EF4-FFF2-40B4-BE49-F238E27FC236}">
                <a16:creationId xmlns:a16="http://schemas.microsoft.com/office/drawing/2014/main" id="{1626003F-FCC7-3EA9-E52D-738955C9AB59}"/>
              </a:ext>
            </a:extLst>
          </p:cNvPr>
          <p:cNvSpPr txBox="1"/>
          <p:nvPr/>
        </p:nvSpPr>
        <p:spPr>
          <a:xfrm>
            <a:off x="1009403" y="1562483"/>
            <a:ext cx="9571511" cy="1631216"/>
          </a:xfrm>
          <a:prstGeom prst="rect">
            <a:avLst/>
          </a:prstGeom>
          <a:noFill/>
        </p:spPr>
        <p:txBody>
          <a:bodyPr wrap="square" rtlCol="0">
            <a:spAutoFit/>
          </a:bodyPr>
          <a:lstStyle/>
          <a:p>
            <a:pPr marL="342900" indent="-342900" algn="ctr">
              <a:buFont typeface="Arial" panose="020B0604020202020204" pitchFamily="34" charset="0"/>
              <a:buChar char="•"/>
            </a:pPr>
            <a:r>
              <a:rPr lang="es-CL" sz="2000" b="1" dirty="0">
                <a:solidFill>
                  <a:schemeClr val="bg1"/>
                </a:solidFill>
                <a:latin typeface="Century Gothic" panose="020B0502020202020204" pitchFamily="34" charset="0"/>
              </a:rPr>
              <a:t>Sanciones o incentivos</a:t>
            </a:r>
          </a:p>
          <a:p>
            <a:pPr algn="ctr"/>
            <a:endParaRPr lang="es-CL" sz="2000" b="1" dirty="0">
              <a:solidFill>
                <a:schemeClr val="bg1"/>
              </a:solidFill>
              <a:latin typeface="Century Gothic" panose="020B0502020202020204" pitchFamily="34" charset="0"/>
            </a:endParaRPr>
          </a:p>
          <a:p>
            <a:pPr marL="342900" indent="-342900" algn="ctr">
              <a:buFont typeface="Arial" panose="020B0604020202020204" pitchFamily="34" charset="0"/>
              <a:buChar char="•"/>
            </a:pPr>
            <a:r>
              <a:rPr lang="es-CL" sz="2000" b="1" dirty="0">
                <a:solidFill>
                  <a:schemeClr val="bg1"/>
                </a:solidFill>
                <a:latin typeface="Century Gothic" panose="020B0502020202020204" pitchFamily="34" charset="0"/>
              </a:rPr>
              <a:t>Facturas, </a:t>
            </a:r>
            <a:r>
              <a:rPr lang="es-CL" sz="2000" b="1" dirty="0" err="1">
                <a:solidFill>
                  <a:schemeClr val="bg1"/>
                </a:solidFill>
                <a:latin typeface="Century Gothic" panose="020B0502020202020204" pitchFamily="34" charset="0"/>
              </a:rPr>
              <a:t>guias</a:t>
            </a:r>
            <a:r>
              <a:rPr lang="es-CL" sz="2000" b="1" dirty="0">
                <a:solidFill>
                  <a:schemeClr val="bg1"/>
                </a:solidFill>
                <a:latin typeface="Century Gothic" panose="020B0502020202020204" pitchFamily="34" charset="0"/>
              </a:rPr>
              <a:t> y boletas electrónicas</a:t>
            </a:r>
          </a:p>
          <a:p>
            <a:pPr algn="ctr"/>
            <a:r>
              <a:rPr lang="es-CL" sz="2000" b="1" dirty="0">
                <a:solidFill>
                  <a:schemeClr val="bg1"/>
                </a:solidFill>
                <a:latin typeface="Century Gothic" panose="020B0502020202020204" pitchFamily="34" charset="0"/>
              </a:rPr>
              <a:t>Si se incurre en reiteración, se pierde el crédito. </a:t>
            </a:r>
          </a:p>
          <a:p>
            <a:pPr algn="ctr"/>
            <a:endParaRPr lang="es-CL" sz="2000" b="1" dirty="0">
              <a:solidFill>
                <a:schemeClr val="bg1"/>
              </a:solidFill>
              <a:latin typeface="Century Gothic" panose="020B0502020202020204" pitchFamily="34" charset="0"/>
            </a:endParaRPr>
          </a:p>
        </p:txBody>
      </p:sp>
      <p:cxnSp>
        <p:nvCxnSpPr>
          <p:cNvPr id="6" name="Conector recto 5">
            <a:extLst>
              <a:ext uri="{FF2B5EF4-FFF2-40B4-BE49-F238E27FC236}">
                <a16:creationId xmlns:a16="http://schemas.microsoft.com/office/drawing/2014/main" id="{D24727B8-310C-8E1D-49F3-200A9550EFC4}"/>
              </a:ext>
            </a:extLst>
          </p:cNvPr>
          <p:cNvCxnSpPr/>
          <p:nvPr/>
        </p:nvCxnSpPr>
        <p:spPr>
          <a:xfrm>
            <a:off x="2841523" y="2094272"/>
            <a:ext cx="6076335"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2186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1782699-BA19-9B37-2ABD-E23EF651E3BE}"/>
              </a:ext>
            </a:extLst>
          </p:cNvPr>
          <p:cNvSpPr/>
          <p:nvPr/>
        </p:nvSpPr>
        <p:spPr>
          <a:xfrm>
            <a:off x="0" y="0"/>
            <a:ext cx="12192000" cy="1189704"/>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5" name="Imagen 4" descr="Interfaz de usuario gráfica&#10;&#10;Descripción generada automáticamente con confianza baja">
            <a:extLst>
              <a:ext uri="{FF2B5EF4-FFF2-40B4-BE49-F238E27FC236}">
                <a16:creationId xmlns:a16="http://schemas.microsoft.com/office/drawing/2014/main" id="{18A85CDD-6DE8-0445-456E-59E10712295F}"/>
              </a:ext>
            </a:extLst>
          </p:cNvPr>
          <p:cNvPicPr>
            <a:picLocks noChangeAspect="1"/>
          </p:cNvPicPr>
          <p:nvPr/>
        </p:nvPicPr>
        <p:blipFill>
          <a:blip r:embed="rId2"/>
          <a:stretch>
            <a:fillRect/>
          </a:stretch>
        </p:blipFill>
        <p:spPr>
          <a:xfrm>
            <a:off x="9069425" y="57918"/>
            <a:ext cx="3006828" cy="1073867"/>
          </a:xfrm>
          <a:prstGeom prst="rect">
            <a:avLst/>
          </a:prstGeom>
        </p:spPr>
      </p:pic>
      <p:sp>
        <p:nvSpPr>
          <p:cNvPr id="7" name="Título 1">
            <a:extLst>
              <a:ext uri="{FF2B5EF4-FFF2-40B4-BE49-F238E27FC236}">
                <a16:creationId xmlns:a16="http://schemas.microsoft.com/office/drawing/2014/main" id="{2D9EFE2C-FA37-0D51-943B-2563ED93F16E}"/>
              </a:ext>
            </a:extLst>
          </p:cNvPr>
          <p:cNvSpPr txBox="1">
            <a:spLocks/>
          </p:cNvSpPr>
          <p:nvPr/>
        </p:nvSpPr>
        <p:spPr>
          <a:xfrm>
            <a:off x="333077" y="260810"/>
            <a:ext cx="7063146" cy="77837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L" sz="3200" dirty="0">
                <a:solidFill>
                  <a:schemeClr val="bg1"/>
                </a:solidFill>
                <a:latin typeface="Roboto Black" panose="02000000000000000000" pitchFamily="2" charset="0"/>
                <a:ea typeface="Roboto Black" panose="02000000000000000000" pitchFamily="2" charset="0"/>
                <a:cs typeface="Times New Roman" panose="02020603050405020304" pitchFamily="18" charset="0"/>
              </a:rPr>
              <a:t>Pago a 30 días/2024</a:t>
            </a:r>
          </a:p>
        </p:txBody>
      </p:sp>
      <p:sp>
        <p:nvSpPr>
          <p:cNvPr id="8" name="CuadroTexto 7">
            <a:extLst>
              <a:ext uri="{FF2B5EF4-FFF2-40B4-BE49-F238E27FC236}">
                <a16:creationId xmlns:a16="http://schemas.microsoft.com/office/drawing/2014/main" id="{EF18B5D6-6E13-93E7-7082-7672A6B8D1E1}"/>
              </a:ext>
            </a:extLst>
          </p:cNvPr>
          <p:cNvSpPr txBox="1"/>
          <p:nvPr/>
        </p:nvSpPr>
        <p:spPr>
          <a:xfrm>
            <a:off x="2426565" y="1420598"/>
            <a:ext cx="7338869" cy="646331"/>
          </a:xfrm>
          <a:prstGeom prst="rect">
            <a:avLst/>
          </a:prstGeom>
          <a:noFill/>
        </p:spPr>
        <p:txBody>
          <a:bodyPr wrap="none" rtlCol="0">
            <a:spAutoFit/>
          </a:bodyPr>
          <a:lstStyle/>
          <a:p>
            <a:pPr algn="ctr"/>
            <a:r>
              <a:rPr lang="es-CL" b="1" dirty="0">
                <a:solidFill>
                  <a:srgbClr val="FF0000"/>
                </a:solidFill>
                <a:highlight>
                  <a:srgbClr val="FFFF00"/>
                </a:highlight>
                <a:latin typeface="Century Gothic" panose="020B0502020202020204" pitchFamily="34" charset="0"/>
              </a:rPr>
              <a:t>Requisitos para la aplicación de los Incentivos al pago a 30 días</a:t>
            </a:r>
          </a:p>
          <a:p>
            <a:pPr algn="ctr"/>
            <a:r>
              <a:rPr lang="es-CL" b="1" dirty="0">
                <a:solidFill>
                  <a:srgbClr val="FF0000"/>
                </a:solidFill>
                <a:highlight>
                  <a:srgbClr val="FFFF00"/>
                </a:highlight>
                <a:latin typeface="Century Gothic" panose="020B0502020202020204" pitchFamily="34" charset="0"/>
              </a:rPr>
              <a:t>¿Pago a 40/45 días?</a:t>
            </a:r>
          </a:p>
        </p:txBody>
      </p:sp>
      <p:sp>
        <p:nvSpPr>
          <p:cNvPr id="9" name="CuadroTexto 8">
            <a:extLst>
              <a:ext uri="{FF2B5EF4-FFF2-40B4-BE49-F238E27FC236}">
                <a16:creationId xmlns:a16="http://schemas.microsoft.com/office/drawing/2014/main" id="{735F6A40-00B9-F59F-5959-C6E24EB6A34D}"/>
              </a:ext>
            </a:extLst>
          </p:cNvPr>
          <p:cNvSpPr txBox="1"/>
          <p:nvPr/>
        </p:nvSpPr>
        <p:spPr>
          <a:xfrm>
            <a:off x="198939" y="2674312"/>
            <a:ext cx="1907653" cy="869790"/>
          </a:xfrm>
          <a:prstGeom prst="rect">
            <a:avLst/>
          </a:prstGeom>
          <a:solidFill>
            <a:schemeClr val="tx1"/>
          </a:solidFill>
        </p:spPr>
        <p:txBody>
          <a:bodyPr wrap="square" rtlCol="0">
            <a:spAutoFit/>
          </a:bodyPr>
          <a:lstStyle/>
          <a:p>
            <a:pPr>
              <a:lnSpc>
                <a:spcPct val="150000"/>
              </a:lnSpc>
            </a:pPr>
            <a:r>
              <a:rPr lang="es-CL" b="1" dirty="0">
                <a:solidFill>
                  <a:schemeClr val="bg1"/>
                </a:solidFill>
                <a:latin typeface="Century Gothic" panose="020B0502020202020204" pitchFamily="34" charset="0"/>
                <a:cs typeface="Times New Roman" panose="02020603050405020304" pitchFamily="18" charset="0"/>
              </a:rPr>
              <a:t>Cambio</a:t>
            </a:r>
            <a:br>
              <a:rPr lang="es-CL" b="1" dirty="0">
                <a:solidFill>
                  <a:schemeClr val="bg1"/>
                </a:solidFill>
                <a:latin typeface="Century Gothic" panose="020B0502020202020204" pitchFamily="34" charset="0"/>
                <a:cs typeface="Times New Roman" panose="02020603050405020304" pitchFamily="18" charset="0"/>
              </a:rPr>
            </a:br>
            <a:r>
              <a:rPr lang="es-CL" b="1" dirty="0">
                <a:solidFill>
                  <a:schemeClr val="bg1"/>
                </a:solidFill>
                <a:latin typeface="Century Gothic" panose="020B0502020202020204" pitchFamily="34" charset="0"/>
                <a:cs typeface="Times New Roman" panose="02020603050405020304" pitchFamily="18" charset="0"/>
              </a:rPr>
              <a:t>de sujeto</a:t>
            </a:r>
          </a:p>
        </p:txBody>
      </p:sp>
      <p:sp>
        <p:nvSpPr>
          <p:cNvPr id="10" name="CuadroTexto 9">
            <a:extLst>
              <a:ext uri="{FF2B5EF4-FFF2-40B4-BE49-F238E27FC236}">
                <a16:creationId xmlns:a16="http://schemas.microsoft.com/office/drawing/2014/main" id="{F1C8E5F0-674C-F28D-85E6-FEED55D5F53A}"/>
              </a:ext>
            </a:extLst>
          </p:cNvPr>
          <p:cNvSpPr txBox="1"/>
          <p:nvPr/>
        </p:nvSpPr>
        <p:spPr>
          <a:xfrm>
            <a:off x="2300748" y="2535416"/>
            <a:ext cx="9343383" cy="3654655"/>
          </a:xfrm>
          <a:prstGeom prst="rect">
            <a:avLst/>
          </a:prstGeom>
          <a:noFill/>
        </p:spPr>
        <p:txBody>
          <a:bodyPr wrap="square" rtlCol="0">
            <a:spAutoFit/>
          </a:bodyPr>
          <a:lstStyle/>
          <a:p>
            <a:pPr algn="just">
              <a:lnSpc>
                <a:spcPct val="150000"/>
              </a:lnSpc>
            </a:pPr>
            <a:r>
              <a:rPr lang="es-CL" sz="1300" dirty="0">
                <a:latin typeface="Century Gothic" panose="020B0502020202020204" pitchFamily="34" charset="0"/>
                <a:cs typeface="Times New Roman" panose="02020603050405020304" pitchFamily="18" charset="0"/>
              </a:rPr>
              <a:t>E</a:t>
            </a:r>
            <a:r>
              <a:rPr lang="es-CL" sz="1300" dirty="0">
                <a:effectLst/>
                <a:latin typeface="Century Gothic" panose="020B0502020202020204" pitchFamily="34" charset="0"/>
                <a:cs typeface="Times New Roman" panose="02020603050405020304" pitchFamily="18" charset="0"/>
              </a:rPr>
              <a:t>l contribuyente se encuentre, por </a:t>
            </a:r>
            <a:r>
              <a:rPr lang="es-CL" sz="1300" b="1" u="sng" dirty="0">
                <a:effectLst/>
                <a:latin typeface="Century Gothic" panose="020B0502020202020204" pitchFamily="34" charset="0"/>
                <a:cs typeface="Times New Roman" panose="02020603050405020304" pitchFamily="18" charset="0"/>
              </a:rPr>
              <a:t>3 períodos tributarios</a:t>
            </a:r>
            <a:r>
              <a:rPr lang="es-CL" sz="1300" dirty="0">
                <a:effectLst/>
                <a:latin typeface="Century Gothic" panose="020B0502020202020204" pitchFamily="34" charset="0"/>
                <a:cs typeface="Times New Roman" panose="02020603050405020304" pitchFamily="18" charset="0"/>
              </a:rPr>
              <a:t>, continuos o discontinuos, </a:t>
            </a:r>
            <a:r>
              <a:rPr lang="es-CL" sz="1300" b="1" u="sng" dirty="0">
                <a:effectLst/>
                <a:latin typeface="Century Gothic" panose="020B0502020202020204" pitchFamily="34" charset="0"/>
                <a:cs typeface="Times New Roman" panose="02020603050405020304" pitchFamily="18" charset="0"/>
              </a:rPr>
              <a:t>dentro de un mismo año calendario</a:t>
            </a:r>
            <a:r>
              <a:rPr lang="es-CL" sz="1300" dirty="0">
                <a:effectLst/>
                <a:latin typeface="Century Gothic" panose="020B0502020202020204" pitchFamily="34" charset="0"/>
                <a:cs typeface="Times New Roman" panose="02020603050405020304" pitchFamily="18" charset="0"/>
              </a:rPr>
              <a:t>, en alguna de las siguientes causales contempladas en la ley: </a:t>
            </a:r>
            <a:endParaRPr lang="es-CL" sz="1300" dirty="0">
              <a:latin typeface="Century Gothic" panose="020B0502020202020204" pitchFamily="34" charset="0"/>
              <a:cs typeface="Times New Roman" panose="02020603050405020304" pitchFamily="18" charset="0"/>
            </a:endParaRPr>
          </a:p>
          <a:p>
            <a:pPr algn="just">
              <a:lnSpc>
                <a:spcPct val="150000"/>
              </a:lnSpc>
            </a:pPr>
            <a:r>
              <a:rPr lang="es-CL" sz="1300" dirty="0">
                <a:effectLst/>
                <a:highlight>
                  <a:srgbClr val="FFFF00"/>
                </a:highlight>
                <a:latin typeface="Century Gothic" panose="020B0502020202020204" pitchFamily="34" charset="0"/>
                <a:cs typeface="Times New Roman" panose="02020603050405020304" pitchFamily="18" charset="0"/>
              </a:rPr>
              <a:t>i)</a:t>
            </a:r>
            <a:r>
              <a:rPr lang="es-CL" sz="1300" dirty="0">
                <a:effectLst/>
                <a:latin typeface="Century Gothic" panose="020B0502020202020204" pitchFamily="34" charset="0"/>
                <a:cs typeface="Times New Roman" panose="02020603050405020304" pitchFamily="18" charset="0"/>
              </a:rPr>
              <a:t> Porcentaje de facturas no pagadas, igual o superior al </a:t>
            </a:r>
            <a:r>
              <a:rPr lang="es-CL" sz="1300" dirty="0">
                <a:solidFill>
                  <a:srgbClr val="FF0000"/>
                </a:solidFill>
                <a:effectLst/>
                <a:highlight>
                  <a:srgbClr val="FFFF00"/>
                </a:highlight>
                <a:latin typeface="Century Gothic" panose="020B0502020202020204" pitchFamily="34" charset="0"/>
                <a:cs typeface="Times New Roman" panose="02020603050405020304" pitchFamily="18" charset="0"/>
              </a:rPr>
              <a:t>40%</a:t>
            </a:r>
            <a:r>
              <a:rPr lang="es-CL" sz="1300" dirty="0">
                <a:effectLst/>
                <a:latin typeface="Century Gothic" panose="020B0502020202020204" pitchFamily="34" charset="0"/>
                <a:cs typeface="Times New Roman" panose="02020603050405020304" pitchFamily="18" charset="0"/>
              </a:rPr>
              <a:t> del total de facturas cuyo plazo de pago vencía dentro de un mes calendario </a:t>
            </a:r>
            <a:r>
              <a:rPr lang="es-CL" sz="1300" dirty="0">
                <a:solidFill>
                  <a:srgbClr val="FF0000"/>
                </a:solidFill>
                <a:highlight>
                  <a:srgbClr val="FFFF00"/>
                </a:highlight>
                <a:latin typeface="Century Gothic" panose="020B0502020202020204" pitchFamily="34" charset="0"/>
                <a:cs typeface="Times New Roman" panose="02020603050405020304" pitchFamily="18" charset="0"/>
              </a:rPr>
              <a:t>+</a:t>
            </a:r>
            <a:r>
              <a:rPr lang="es-CL" sz="1300" dirty="0">
                <a:latin typeface="Century Gothic" panose="020B0502020202020204" pitchFamily="34" charset="0"/>
                <a:cs typeface="Times New Roman" panose="02020603050405020304" pitchFamily="18" charset="0"/>
              </a:rPr>
              <a:t> </a:t>
            </a:r>
            <a:r>
              <a:rPr lang="es-CL" sz="1300" dirty="0">
                <a:effectLst/>
                <a:latin typeface="Century Gothic" panose="020B0502020202020204" pitchFamily="34" charset="0"/>
                <a:cs typeface="Times New Roman" panose="02020603050405020304" pitchFamily="18" charset="0"/>
              </a:rPr>
              <a:t>el promedio de días de atraso en el pago de dichas facturas sea igual o superior a </a:t>
            </a:r>
            <a:r>
              <a:rPr lang="es-CL" sz="1300" b="1" u="sng" dirty="0">
                <a:solidFill>
                  <a:srgbClr val="FF0000"/>
                </a:solidFill>
                <a:effectLst/>
                <a:highlight>
                  <a:srgbClr val="FFFF00"/>
                </a:highlight>
                <a:latin typeface="Century Gothic" panose="020B0502020202020204" pitchFamily="34" charset="0"/>
                <a:cs typeface="Times New Roman" panose="02020603050405020304" pitchFamily="18" charset="0"/>
              </a:rPr>
              <a:t>diez días</a:t>
            </a:r>
            <a:r>
              <a:rPr lang="es-CL" sz="1300" dirty="0">
                <a:effectLst/>
                <a:latin typeface="Century Gothic" panose="020B0502020202020204" pitchFamily="34" charset="0"/>
                <a:cs typeface="Times New Roman" panose="02020603050405020304" pitchFamily="18" charset="0"/>
              </a:rPr>
              <a:t>. </a:t>
            </a:r>
            <a:endParaRPr lang="es-CL" sz="1300" dirty="0">
              <a:latin typeface="Century Gothic" panose="020B0502020202020204" pitchFamily="34" charset="0"/>
              <a:cs typeface="Times New Roman" panose="02020603050405020304" pitchFamily="18" charset="0"/>
            </a:endParaRPr>
          </a:p>
          <a:p>
            <a:pPr algn="just">
              <a:lnSpc>
                <a:spcPct val="150000"/>
              </a:lnSpc>
            </a:pPr>
            <a:r>
              <a:rPr lang="es-CL" sz="1300" dirty="0" err="1">
                <a:effectLst/>
                <a:highlight>
                  <a:srgbClr val="FFFF00"/>
                </a:highlight>
                <a:latin typeface="Century Gothic" panose="020B0502020202020204" pitchFamily="34" charset="0"/>
                <a:cs typeface="Times New Roman" panose="02020603050405020304" pitchFamily="18" charset="0"/>
              </a:rPr>
              <a:t>ii</a:t>
            </a:r>
            <a:r>
              <a:rPr lang="es-CL" sz="1300" dirty="0">
                <a:effectLst/>
                <a:latin typeface="Century Gothic" panose="020B0502020202020204" pitchFamily="34" charset="0"/>
                <a:cs typeface="Times New Roman" panose="02020603050405020304" pitchFamily="18" charset="0"/>
              </a:rPr>
              <a:t>) </a:t>
            </a:r>
            <a:r>
              <a:rPr lang="es-CL" sz="1300" dirty="0">
                <a:latin typeface="Century Gothic" panose="020B0502020202020204" pitchFamily="34" charset="0"/>
                <a:cs typeface="Times New Roman" panose="02020603050405020304" pitchFamily="18" charset="0"/>
              </a:rPr>
              <a:t>P</a:t>
            </a:r>
            <a:r>
              <a:rPr lang="es-CL" sz="1300" dirty="0">
                <a:effectLst/>
                <a:latin typeface="Century Gothic" panose="020B0502020202020204" pitchFamily="34" charset="0"/>
                <a:cs typeface="Times New Roman" panose="02020603050405020304" pitchFamily="18" charset="0"/>
              </a:rPr>
              <a:t>orcentaje de facturas no pagadas, igual o superior al </a:t>
            </a:r>
            <a:r>
              <a:rPr lang="es-CL" sz="1300" dirty="0">
                <a:solidFill>
                  <a:srgbClr val="FF0000"/>
                </a:solidFill>
                <a:effectLst/>
                <a:highlight>
                  <a:srgbClr val="FFFF00"/>
                </a:highlight>
                <a:latin typeface="Century Gothic" panose="020B0502020202020204" pitchFamily="34" charset="0"/>
                <a:cs typeface="Times New Roman" panose="02020603050405020304" pitchFamily="18" charset="0"/>
              </a:rPr>
              <a:t>60%</a:t>
            </a:r>
            <a:r>
              <a:rPr lang="es-CL" sz="1300" dirty="0">
                <a:effectLst/>
                <a:latin typeface="Century Gothic" panose="020B0502020202020204" pitchFamily="34" charset="0"/>
                <a:cs typeface="Times New Roman" panose="02020603050405020304" pitchFamily="18" charset="0"/>
              </a:rPr>
              <a:t> del total de las facturas cuyo plazo de pago vencía dentro de un mes calendario </a:t>
            </a:r>
            <a:r>
              <a:rPr lang="es-CL" sz="1300" dirty="0">
                <a:solidFill>
                  <a:srgbClr val="FF0000"/>
                </a:solidFill>
                <a:effectLst/>
                <a:highlight>
                  <a:srgbClr val="FFFF00"/>
                </a:highlight>
                <a:latin typeface="Century Gothic" panose="020B0502020202020204" pitchFamily="34" charset="0"/>
                <a:cs typeface="Times New Roman" panose="02020603050405020304" pitchFamily="18" charset="0"/>
              </a:rPr>
              <a:t>o</a:t>
            </a:r>
            <a:r>
              <a:rPr lang="es-CL" sz="1300" dirty="0">
                <a:effectLst/>
                <a:latin typeface="Century Gothic" panose="020B0502020202020204" pitchFamily="34" charset="0"/>
                <a:cs typeface="Times New Roman" panose="02020603050405020304" pitchFamily="18" charset="0"/>
              </a:rPr>
              <a:t> el promedio de días de atraso en el pago sea igual o superior a </a:t>
            </a:r>
            <a:r>
              <a:rPr lang="es-CL" sz="1300" b="1" u="sng" dirty="0">
                <a:solidFill>
                  <a:srgbClr val="FF0000"/>
                </a:solidFill>
                <a:effectLst/>
                <a:highlight>
                  <a:srgbClr val="FFFF00"/>
                </a:highlight>
                <a:latin typeface="Century Gothic" panose="020B0502020202020204" pitchFamily="34" charset="0"/>
                <a:cs typeface="Times New Roman" panose="02020603050405020304" pitchFamily="18" charset="0"/>
              </a:rPr>
              <a:t>15 días</a:t>
            </a:r>
            <a:r>
              <a:rPr lang="es-CL" sz="1300" dirty="0">
                <a:effectLst/>
                <a:latin typeface="Century Gothic" panose="020B0502020202020204" pitchFamily="34" charset="0"/>
                <a:cs typeface="Times New Roman" panose="02020603050405020304" pitchFamily="18" charset="0"/>
              </a:rPr>
              <a:t>. </a:t>
            </a:r>
            <a:endParaRPr lang="es-CL" sz="1300" dirty="0">
              <a:latin typeface="Century Gothic" panose="020B0502020202020204" pitchFamily="34" charset="0"/>
              <a:cs typeface="Times New Roman" panose="02020603050405020304" pitchFamily="18" charset="0"/>
            </a:endParaRPr>
          </a:p>
          <a:p>
            <a:pPr algn="just">
              <a:lnSpc>
                <a:spcPct val="150000"/>
              </a:lnSpc>
            </a:pPr>
            <a:r>
              <a:rPr lang="es-CL" sz="1300" dirty="0" err="1">
                <a:effectLst/>
                <a:highlight>
                  <a:srgbClr val="FFFF00"/>
                </a:highlight>
                <a:latin typeface="Century Gothic" panose="020B0502020202020204" pitchFamily="34" charset="0"/>
                <a:cs typeface="Times New Roman" panose="02020603050405020304" pitchFamily="18" charset="0"/>
              </a:rPr>
              <a:t>iii</a:t>
            </a:r>
            <a:r>
              <a:rPr lang="es-CL" sz="1300" dirty="0">
                <a:effectLst/>
                <a:latin typeface="Century Gothic" panose="020B0502020202020204" pitchFamily="34" charset="0"/>
                <a:cs typeface="Times New Roman" panose="02020603050405020304" pitchFamily="18" charset="0"/>
              </a:rPr>
              <a:t>) No haber presentado la declaración jurada relativa a las facturas pagadas o haberlo hecho fuera de plazo o habiéndola presentado, que ésta se encuentre incompleta o contenga información errónea, y no hubiere mediado en este </a:t>
            </a:r>
            <a:r>
              <a:rPr lang="es-CL" sz="1300" dirty="0">
                <a:latin typeface="Century Gothic" panose="020B0502020202020204" pitchFamily="34" charset="0"/>
                <a:cs typeface="Times New Roman" panose="02020603050405020304" pitchFamily="18" charset="0"/>
              </a:rPr>
              <a:t>úl</a:t>
            </a:r>
            <a:r>
              <a:rPr lang="es-CL" sz="1300" dirty="0">
                <a:effectLst/>
                <a:latin typeface="Century Gothic" panose="020B0502020202020204" pitchFamily="34" charset="0"/>
                <a:cs typeface="Times New Roman" panose="02020603050405020304" pitchFamily="18" charset="0"/>
              </a:rPr>
              <a:t>timo caso una rectificación. </a:t>
            </a:r>
            <a:endParaRPr lang="es-CL" sz="1300" dirty="0">
              <a:latin typeface="Century Gothic" panose="020B0502020202020204" pitchFamily="34" charset="0"/>
              <a:cs typeface="Times New Roman" panose="02020603050405020304" pitchFamily="18" charset="0"/>
            </a:endParaRPr>
          </a:p>
          <a:p>
            <a:pPr algn="just">
              <a:lnSpc>
                <a:spcPct val="150000"/>
              </a:lnSpc>
            </a:pPr>
            <a:r>
              <a:rPr lang="es-CL" sz="1300" b="1" u="sng" dirty="0">
                <a:effectLst/>
                <a:latin typeface="Century Gothic" panose="020B0502020202020204" pitchFamily="34" charset="0"/>
                <a:cs typeface="Times New Roman" panose="02020603050405020304" pitchFamily="18" charset="0"/>
              </a:rPr>
              <a:t>Una vez al año el SII dictará una resolución que dará aplicación a esta medida, determinando los contribuyentes respecto de los cuales se establece el cambio de sujeto y aquellos respecto de los cuales se revoca. </a:t>
            </a:r>
            <a:endParaRPr lang="es-CL" sz="1300" b="1" u="sng" dirty="0">
              <a:latin typeface="Century Gothic" panose="020B0502020202020204" pitchFamily="34" charset="0"/>
              <a:cs typeface="Times New Roman" panose="02020603050405020304" pitchFamily="18" charset="0"/>
            </a:endParaRPr>
          </a:p>
        </p:txBody>
      </p:sp>
    </p:spTree>
    <p:extLst>
      <p:ext uri="{BB962C8B-B14F-4D97-AF65-F5344CB8AC3E}">
        <p14:creationId xmlns:p14="http://schemas.microsoft.com/office/powerpoint/2010/main" val="3841046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1782699-BA19-9B37-2ABD-E23EF651E3BE}"/>
              </a:ext>
            </a:extLst>
          </p:cNvPr>
          <p:cNvSpPr/>
          <p:nvPr/>
        </p:nvSpPr>
        <p:spPr>
          <a:xfrm>
            <a:off x="0" y="0"/>
            <a:ext cx="12192000" cy="1189704"/>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5" name="Imagen 4" descr="Interfaz de usuario gráfica&#10;&#10;Descripción generada automáticamente con confianza baja">
            <a:extLst>
              <a:ext uri="{FF2B5EF4-FFF2-40B4-BE49-F238E27FC236}">
                <a16:creationId xmlns:a16="http://schemas.microsoft.com/office/drawing/2014/main" id="{18A85CDD-6DE8-0445-456E-59E10712295F}"/>
              </a:ext>
            </a:extLst>
          </p:cNvPr>
          <p:cNvPicPr>
            <a:picLocks noChangeAspect="1"/>
          </p:cNvPicPr>
          <p:nvPr/>
        </p:nvPicPr>
        <p:blipFill>
          <a:blip r:embed="rId2"/>
          <a:stretch>
            <a:fillRect/>
          </a:stretch>
        </p:blipFill>
        <p:spPr>
          <a:xfrm>
            <a:off x="9069425" y="57918"/>
            <a:ext cx="3006828" cy="1073867"/>
          </a:xfrm>
          <a:prstGeom prst="rect">
            <a:avLst/>
          </a:prstGeom>
        </p:spPr>
      </p:pic>
      <p:sp>
        <p:nvSpPr>
          <p:cNvPr id="7" name="Título 1">
            <a:extLst>
              <a:ext uri="{FF2B5EF4-FFF2-40B4-BE49-F238E27FC236}">
                <a16:creationId xmlns:a16="http://schemas.microsoft.com/office/drawing/2014/main" id="{2D9EFE2C-FA37-0D51-943B-2563ED93F16E}"/>
              </a:ext>
            </a:extLst>
          </p:cNvPr>
          <p:cNvSpPr txBox="1">
            <a:spLocks/>
          </p:cNvSpPr>
          <p:nvPr/>
        </p:nvSpPr>
        <p:spPr>
          <a:xfrm>
            <a:off x="333077" y="260810"/>
            <a:ext cx="7063146" cy="77837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L" sz="3200" dirty="0">
                <a:solidFill>
                  <a:schemeClr val="bg1"/>
                </a:solidFill>
                <a:latin typeface="Roboto Black" panose="02000000000000000000" pitchFamily="2" charset="0"/>
                <a:ea typeface="Roboto Black" panose="02000000000000000000" pitchFamily="2" charset="0"/>
                <a:cs typeface="Times New Roman" panose="02020603050405020304" pitchFamily="18" charset="0"/>
              </a:rPr>
              <a:t>Pago a 30 días/2024</a:t>
            </a:r>
          </a:p>
        </p:txBody>
      </p:sp>
      <p:sp>
        <p:nvSpPr>
          <p:cNvPr id="9" name="CuadroTexto 8">
            <a:extLst>
              <a:ext uri="{FF2B5EF4-FFF2-40B4-BE49-F238E27FC236}">
                <a16:creationId xmlns:a16="http://schemas.microsoft.com/office/drawing/2014/main" id="{735F6A40-00B9-F59F-5959-C6E24EB6A34D}"/>
              </a:ext>
            </a:extLst>
          </p:cNvPr>
          <p:cNvSpPr txBox="1"/>
          <p:nvPr/>
        </p:nvSpPr>
        <p:spPr>
          <a:xfrm>
            <a:off x="222088" y="2674311"/>
            <a:ext cx="1763875" cy="369332"/>
          </a:xfrm>
          <a:prstGeom prst="rect">
            <a:avLst/>
          </a:prstGeom>
          <a:solidFill>
            <a:schemeClr val="tx1"/>
          </a:solidFill>
        </p:spPr>
        <p:txBody>
          <a:bodyPr wrap="square" rtlCol="0">
            <a:spAutoFit/>
          </a:bodyPr>
          <a:lstStyle/>
          <a:p>
            <a:r>
              <a:rPr lang="es-CL" sz="1800" b="1" dirty="0">
                <a:solidFill>
                  <a:schemeClr val="bg1"/>
                </a:solidFill>
                <a:effectLst/>
                <a:latin typeface="Century Gothic" panose="020B0502020202020204" pitchFamily="34" charset="0"/>
                <a:cs typeface="Times New Roman" panose="02020603050405020304" pitchFamily="18" charset="0"/>
              </a:rPr>
              <a:t>Conclusiones</a:t>
            </a:r>
            <a:endParaRPr lang="es-CL" b="1" dirty="0">
              <a:solidFill>
                <a:schemeClr val="bg1"/>
              </a:solidFill>
              <a:latin typeface="Century Gothic" panose="020B0502020202020204" pitchFamily="34" charset="0"/>
              <a:cs typeface="Times New Roman" panose="02020603050405020304" pitchFamily="18" charset="0"/>
            </a:endParaRPr>
          </a:p>
        </p:txBody>
      </p:sp>
      <p:sp>
        <p:nvSpPr>
          <p:cNvPr id="2" name="CuadroTexto 1">
            <a:extLst>
              <a:ext uri="{FF2B5EF4-FFF2-40B4-BE49-F238E27FC236}">
                <a16:creationId xmlns:a16="http://schemas.microsoft.com/office/drawing/2014/main" id="{89683D8A-E65D-A518-6418-96FC1CC1C8A6}"/>
              </a:ext>
            </a:extLst>
          </p:cNvPr>
          <p:cNvSpPr txBox="1"/>
          <p:nvPr/>
        </p:nvSpPr>
        <p:spPr>
          <a:xfrm>
            <a:off x="2611601" y="2135545"/>
            <a:ext cx="9358311" cy="2862322"/>
          </a:xfrm>
          <a:prstGeom prst="rect">
            <a:avLst/>
          </a:prstGeom>
          <a:noFill/>
        </p:spPr>
        <p:txBody>
          <a:bodyPr wrap="square" rtlCol="0">
            <a:spAutoFit/>
          </a:bodyPr>
          <a:lstStyle/>
          <a:p>
            <a:r>
              <a:rPr lang="es-CL" b="1" dirty="0"/>
              <a:t>I.- Que el aprovechamiento del crédito IVA solo pueda realizarse cuando la factura se encuentre totalmente pagada.</a:t>
            </a:r>
          </a:p>
          <a:p>
            <a:endParaRPr lang="es-CL" b="1" dirty="0"/>
          </a:p>
          <a:p>
            <a:r>
              <a:rPr lang="es-CL" b="1" dirty="0"/>
              <a:t>II.- Que los pactos para pagar en un plazo superior a 30 días se permitan sólo cuando una </a:t>
            </a:r>
            <a:r>
              <a:rPr lang="es-CL" b="1" dirty="0" err="1"/>
              <a:t>Mipyme</a:t>
            </a:r>
            <a:r>
              <a:rPr lang="es-CL" b="1" dirty="0"/>
              <a:t> compre a una gran empresa.</a:t>
            </a:r>
          </a:p>
          <a:p>
            <a:endParaRPr lang="es-CL" b="1" dirty="0"/>
          </a:p>
          <a:p>
            <a:r>
              <a:rPr lang="es-CL" b="1" dirty="0"/>
              <a:t>III.- Orden de compra: Regular en la ley su forma y plazo; lo mismo con la recepción conforme del producto.</a:t>
            </a:r>
          </a:p>
          <a:p>
            <a:endParaRPr lang="es-CL" b="1" dirty="0"/>
          </a:p>
          <a:p>
            <a:r>
              <a:rPr lang="es-CL" b="1" dirty="0"/>
              <a:t>IV.- Que Los municipios queden afectos a esta ley</a:t>
            </a:r>
          </a:p>
        </p:txBody>
      </p:sp>
    </p:spTree>
    <p:extLst>
      <p:ext uri="{BB962C8B-B14F-4D97-AF65-F5344CB8AC3E}">
        <p14:creationId xmlns:p14="http://schemas.microsoft.com/office/powerpoint/2010/main" val="34488690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1782699-BA19-9B37-2ABD-E23EF651E3BE}"/>
              </a:ext>
            </a:extLst>
          </p:cNvPr>
          <p:cNvSpPr/>
          <p:nvPr/>
        </p:nvSpPr>
        <p:spPr>
          <a:xfrm>
            <a:off x="0" y="0"/>
            <a:ext cx="12192000" cy="1189704"/>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5" name="Imagen 4" descr="Interfaz de usuario gráfica&#10;&#10;Descripción generada automáticamente con confianza baja">
            <a:extLst>
              <a:ext uri="{FF2B5EF4-FFF2-40B4-BE49-F238E27FC236}">
                <a16:creationId xmlns:a16="http://schemas.microsoft.com/office/drawing/2014/main" id="{18A85CDD-6DE8-0445-456E-59E10712295F}"/>
              </a:ext>
            </a:extLst>
          </p:cNvPr>
          <p:cNvPicPr>
            <a:picLocks noChangeAspect="1"/>
          </p:cNvPicPr>
          <p:nvPr/>
        </p:nvPicPr>
        <p:blipFill>
          <a:blip r:embed="rId2"/>
          <a:stretch>
            <a:fillRect/>
          </a:stretch>
        </p:blipFill>
        <p:spPr>
          <a:xfrm>
            <a:off x="9069425" y="57918"/>
            <a:ext cx="3006828" cy="1073867"/>
          </a:xfrm>
          <a:prstGeom prst="rect">
            <a:avLst/>
          </a:prstGeom>
        </p:spPr>
      </p:pic>
      <p:sp>
        <p:nvSpPr>
          <p:cNvPr id="7" name="Título 1">
            <a:extLst>
              <a:ext uri="{FF2B5EF4-FFF2-40B4-BE49-F238E27FC236}">
                <a16:creationId xmlns:a16="http://schemas.microsoft.com/office/drawing/2014/main" id="{2D9EFE2C-FA37-0D51-943B-2563ED93F16E}"/>
              </a:ext>
            </a:extLst>
          </p:cNvPr>
          <p:cNvSpPr txBox="1">
            <a:spLocks/>
          </p:cNvSpPr>
          <p:nvPr/>
        </p:nvSpPr>
        <p:spPr>
          <a:xfrm>
            <a:off x="333077" y="260810"/>
            <a:ext cx="7063146" cy="77837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L" sz="3200" dirty="0">
                <a:solidFill>
                  <a:schemeClr val="bg1"/>
                </a:solidFill>
                <a:latin typeface="Roboto Black" panose="02000000000000000000" pitchFamily="2" charset="0"/>
                <a:ea typeface="Roboto Black" panose="02000000000000000000" pitchFamily="2" charset="0"/>
                <a:cs typeface="Times New Roman" panose="02020603050405020304" pitchFamily="18" charset="0"/>
              </a:rPr>
              <a:t>Pago a 30 días/2024</a:t>
            </a:r>
          </a:p>
        </p:txBody>
      </p:sp>
      <p:sp>
        <p:nvSpPr>
          <p:cNvPr id="2" name="CuadroTexto 1">
            <a:extLst>
              <a:ext uri="{FF2B5EF4-FFF2-40B4-BE49-F238E27FC236}">
                <a16:creationId xmlns:a16="http://schemas.microsoft.com/office/drawing/2014/main" id="{F2362005-9C3A-C7FF-B504-E6E4C4CEC4F2}"/>
              </a:ext>
            </a:extLst>
          </p:cNvPr>
          <p:cNvSpPr txBox="1"/>
          <p:nvPr/>
        </p:nvSpPr>
        <p:spPr>
          <a:xfrm>
            <a:off x="4403870" y="1446919"/>
            <a:ext cx="3318537" cy="369332"/>
          </a:xfrm>
          <a:prstGeom prst="rect">
            <a:avLst/>
          </a:prstGeom>
          <a:noFill/>
        </p:spPr>
        <p:txBody>
          <a:bodyPr wrap="none" rtlCol="0">
            <a:spAutoFit/>
          </a:bodyPr>
          <a:lstStyle/>
          <a:p>
            <a:r>
              <a:rPr lang="es-CL" b="1" u="sng" dirty="0">
                <a:latin typeface="Century Gothic" panose="020B0502020202020204" pitchFamily="34" charset="0"/>
              </a:rPr>
              <a:t>Uso del crédito contra pago</a:t>
            </a:r>
          </a:p>
        </p:txBody>
      </p:sp>
      <p:sp>
        <p:nvSpPr>
          <p:cNvPr id="3" name="CuadroTexto 2">
            <a:extLst>
              <a:ext uri="{FF2B5EF4-FFF2-40B4-BE49-F238E27FC236}">
                <a16:creationId xmlns:a16="http://schemas.microsoft.com/office/drawing/2014/main" id="{3657348C-08B3-2B58-374F-A676D56118B3}"/>
              </a:ext>
            </a:extLst>
          </p:cNvPr>
          <p:cNvSpPr txBox="1"/>
          <p:nvPr/>
        </p:nvSpPr>
        <p:spPr>
          <a:xfrm>
            <a:off x="333077" y="2239191"/>
            <a:ext cx="1426994" cy="454227"/>
          </a:xfrm>
          <a:prstGeom prst="rect">
            <a:avLst/>
          </a:prstGeom>
          <a:solidFill>
            <a:schemeClr val="tx1"/>
          </a:solidFill>
        </p:spPr>
        <p:txBody>
          <a:bodyPr wrap="none" rtlCol="0">
            <a:spAutoFit/>
          </a:bodyPr>
          <a:lstStyle/>
          <a:p>
            <a:pPr>
              <a:lnSpc>
                <a:spcPct val="150000"/>
              </a:lnSpc>
            </a:pPr>
            <a:r>
              <a:rPr lang="es-CL" b="1" dirty="0">
                <a:solidFill>
                  <a:schemeClr val="bg1"/>
                </a:solidFill>
                <a:latin typeface="Century Gothic" panose="020B0502020202020204" pitchFamily="34" charset="0"/>
              </a:rPr>
              <a:t>Pág. 13-14:</a:t>
            </a:r>
          </a:p>
        </p:txBody>
      </p:sp>
      <p:sp>
        <p:nvSpPr>
          <p:cNvPr id="4" name="CuadroTexto 3">
            <a:extLst>
              <a:ext uri="{FF2B5EF4-FFF2-40B4-BE49-F238E27FC236}">
                <a16:creationId xmlns:a16="http://schemas.microsoft.com/office/drawing/2014/main" id="{2A5330DA-BBCA-2B16-07A0-8BF646E45B41}"/>
              </a:ext>
            </a:extLst>
          </p:cNvPr>
          <p:cNvSpPr txBox="1"/>
          <p:nvPr/>
        </p:nvSpPr>
        <p:spPr>
          <a:xfrm>
            <a:off x="1851949" y="2135016"/>
            <a:ext cx="10174026" cy="2261517"/>
          </a:xfrm>
          <a:prstGeom prst="rect">
            <a:avLst/>
          </a:prstGeom>
          <a:noFill/>
        </p:spPr>
        <p:txBody>
          <a:bodyPr wrap="square" rtlCol="0">
            <a:spAutoFit/>
          </a:bodyPr>
          <a:lstStyle/>
          <a:p>
            <a:pPr>
              <a:lnSpc>
                <a:spcPct val="150000"/>
              </a:lnSpc>
            </a:pPr>
            <a:r>
              <a:rPr lang="es-CL" sz="1600" dirty="0">
                <a:latin typeface="Century Gothic" panose="020B0502020202020204" pitchFamily="34" charset="0"/>
                <a:cs typeface="Times New Roman" panose="02020603050405020304" pitchFamily="18" charset="0"/>
              </a:rPr>
              <a:t>…</a:t>
            </a:r>
            <a:r>
              <a:rPr lang="es-CL" sz="1600" dirty="0">
                <a:effectLst/>
                <a:latin typeface="Century Gothic" panose="020B0502020202020204" pitchFamily="34" charset="0"/>
                <a:cs typeface="Times New Roman" panose="02020603050405020304" pitchFamily="18" charset="0"/>
              </a:rPr>
              <a:t>la aplicación de una medida de esta naturaleza </a:t>
            </a:r>
            <a:r>
              <a:rPr lang="es-CL" sz="1600" b="1" u="sng" dirty="0">
                <a:effectLst/>
                <a:latin typeface="Century Gothic" panose="020B0502020202020204" pitchFamily="34" charset="0"/>
                <a:cs typeface="Times New Roman" panose="02020603050405020304" pitchFamily="18" charset="0"/>
              </a:rPr>
              <a:t>ya había sido evaluada por el SII</a:t>
            </a:r>
            <a:r>
              <a:rPr lang="es-CL" sz="1600" dirty="0">
                <a:effectLst/>
                <a:latin typeface="Century Gothic" panose="020B0502020202020204" pitchFamily="34" charset="0"/>
                <a:cs typeface="Times New Roman" panose="02020603050405020304" pitchFamily="18" charset="0"/>
              </a:rPr>
              <a:t>, en el marco de un informe presentado en </a:t>
            </a:r>
            <a:r>
              <a:rPr lang="es-CL" sz="1600" b="1" u="sng" dirty="0">
                <a:solidFill>
                  <a:srgbClr val="FF0000"/>
                </a:solidFill>
                <a:effectLst/>
                <a:highlight>
                  <a:srgbClr val="FFFF00"/>
                </a:highlight>
                <a:latin typeface="Century Gothic" panose="020B0502020202020204" pitchFamily="34" charset="0"/>
                <a:cs typeface="Times New Roman" panose="02020603050405020304" pitchFamily="18" charset="0"/>
              </a:rPr>
              <a:t>marzo de 2020 </a:t>
            </a:r>
            <a:r>
              <a:rPr lang="es-CL" sz="1600" dirty="0">
                <a:effectLst/>
                <a:latin typeface="Century Gothic" panose="020B0502020202020204" pitchFamily="34" charset="0"/>
                <a:cs typeface="Times New Roman" panose="02020603050405020304" pitchFamily="18" charset="0"/>
              </a:rPr>
              <a:t>al Congreso Nacional, a raíz de la obligación legal contemplada en el artículo segundo transitorio de la ley de pago a treinta días (SII, “Factibilidad técnica para otorgar a los contribuyentes el derecho a crédito fiscal del impuesto al valor agregado </a:t>
            </a:r>
            <a:r>
              <a:rPr lang="es-CL" sz="1600" b="1" u="sng" dirty="0">
                <a:solidFill>
                  <a:srgbClr val="FF0000"/>
                </a:solidFill>
                <a:effectLst/>
                <a:highlight>
                  <a:srgbClr val="FFFF00"/>
                </a:highlight>
                <a:latin typeface="Century Gothic" panose="020B0502020202020204" pitchFamily="34" charset="0"/>
                <a:cs typeface="Times New Roman" panose="02020603050405020304" pitchFamily="18" charset="0"/>
              </a:rPr>
              <a:t>en el período tributario en que el contribuyente pague el total del monto señalado en la factura</a:t>
            </a:r>
            <a:r>
              <a:rPr lang="es-CL" sz="1600" dirty="0">
                <a:effectLst/>
                <a:latin typeface="Century Gothic" panose="020B0502020202020204" pitchFamily="34" charset="0"/>
                <a:cs typeface="Times New Roman" panose="02020603050405020304" pitchFamily="18" charset="0"/>
              </a:rPr>
              <a:t>”, 2020).  </a:t>
            </a:r>
            <a:endParaRPr lang="es-CL" sz="1600" dirty="0">
              <a:latin typeface="Century Gothic" panose="020B0502020202020204" pitchFamily="34" charset="0"/>
              <a:cs typeface="Times New Roman" panose="02020603050405020304" pitchFamily="18" charset="0"/>
            </a:endParaRPr>
          </a:p>
        </p:txBody>
      </p:sp>
    </p:spTree>
    <p:extLst>
      <p:ext uri="{BB962C8B-B14F-4D97-AF65-F5344CB8AC3E}">
        <p14:creationId xmlns:p14="http://schemas.microsoft.com/office/powerpoint/2010/main" val="4246890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1782699-BA19-9B37-2ABD-E23EF651E3BE}"/>
              </a:ext>
            </a:extLst>
          </p:cNvPr>
          <p:cNvSpPr/>
          <p:nvPr/>
        </p:nvSpPr>
        <p:spPr>
          <a:xfrm>
            <a:off x="0" y="0"/>
            <a:ext cx="12192000" cy="1189704"/>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5" name="Imagen 4" descr="Interfaz de usuario gráfica&#10;&#10;Descripción generada automáticamente con confianza baja">
            <a:extLst>
              <a:ext uri="{FF2B5EF4-FFF2-40B4-BE49-F238E27FC236}">
                <a16:creationId xmlns:a16="http://schemas.microsoft.com/office/drawing/2014/main" id="{18A85CDD-6DE8-0445-456E-59E10712295F}"/>
              </a:ext>
            </a:extLst>
          </p:cNvPr>
          <p:cNvPicPr>
            <a:picLocks noChangeAspect="1"/>
          </p:cNvPicPr>
          <p:nvPr/>
        </p:nvPicPr>
        <p:blipFill>
          <a:blip r:embed="rId2"/>
          <a:stretch>
            <a:fillRect/>
          </a:stretch>
        </p:blipFill>
        <p:spPr>
          <a:xfrm>
            <a:off x="9069425" y="57918"/>
            <a:ext cx="3006828" cy="1073867"/>
          </a:xfrm>
          <a:prstGeom prst="rect">
            <a:avLst/>
          </a:prstGeom>
        </p:spPr>
      </p:pic>
      <p:sp>
        <p:nvSpPr>
          <p:cNvPr id="7" name="Título 1">
            <a:extLst>
              <a:ext uri="{FF2B5EF4-FFF2-40B4-BE49-F238E27FC236}">
                <a16:creationId xmlns:a16="http://schemas.microsoft.com/office/drawing/2014/main" id="{2D9EFE2C-FA37-0D51-943B-2563ED93F16E}"/>
              </a:ext>
            </a:extLst>
          </p:cNvPr>
          <p:cNvSpPr txBox="1">
            <a:spLocks/>
          </p:cNvSpPr>
          <p:nvPr/>
        </p:nvSpPr>
        <p:spPr>
          <a:xfrm>
            <a:off x="333077" y="260810"/>
            <a:ext cx="7063146" cy="77837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L" sz="3200" dirty="0">
                <a:solidFill>
                  <a:schemeClr val="bg1"/>
                </a:solidFill>
                <a:latin typeface="Roboto Black" panose="02000000000000000000" pitchFamily="2" charset="0"/>
                <a:ea typeface="Roboto Black" panose="02000000000000000000" pitchFamily="2" charset="0"/>
                <a:cs typeface="Times New Roman" panose="02020603050405020304" pitchFamily="18" charset="0"/>
              </a:rPr>
              <a:t>Pago a 30 días/2024</a:t>
            </a:r>
          </a:p>
        </p:txBody>
      </p:sp>
      <p:sp>
        <p:nvSpPr>
          <p:cNvPr id="8" name="CuadroTexto 7">
            <a:extLst>
              <a:ext uri="{FF2B5EF4-FFF2-40B4-BE49-F238E27FC236}">
                <a16:creationId xmlns:a16="http://schemas.microsoft.com/office/drawing/2014/main" id="{2FC8E68C-8AE4-5D67-4454-10ED77DD2C40}"/>
              </a:ext>
            </a:extLst>
          </p:cNvPr>
          <p:cNvSpPr txBox="1"/>
          <p:nvPr/>
        </p:nvSpPr>
        <p:spPr>
          <a:xfrm>
            <a:off x="416689" y="1373417"/>
            <a:ext cx="2459328" cy="369332"/>
          </a:xfrm>
          <a:prstGeom prst="rect">
            <a:avLst/>
          </a:prstGeom>
          <a:noFill/>
        </p:spPr>
        <p:txBody>
          <a:bodyPr wrap="none" rtlCol="0">
            <a:spAutoFit/>
          </a:bodyPr>
          <a:lstStyle/>
          <a:p>
            <a:r>
              <a:rPr lang="es-CL" sz="1800" b="1" u="sng" dirty="0" err="1">
                <a:effectLst/>
                <a:latin typeface="Roboto" panose="02000000000000000000" pitchFamily="2" charset="0"/>
                <a:ea typeface="Roboto" panose="02000000000000000000" pitchFamily="2" charset="0"/>
              </a:rPr>
              <a:t>Boletín</a:t>
            </a:r>
            <a:r>
              <a:rPr lang="es-CL" sz="1800" b="1" u="sng" dirty="0">
                <a:effectLst/>
                <a:latin typeface="Roboto" panose="02000000000000000000" pitchFamily="2" charset="0"/>
                <a:ea typeface="Roboto" panose="02000000000000000000" pitchFamily="2" charset="0"/>
              </a:rPr>
              <a:t> </a:t>
            </a:r>
            <a:r>
              <a:rPr lang="es-CL" sz="1800" b="1" u="sng" dirty="0" err="1">
                <a:effectLst/>
                <a:latin typeface="Roboto" panose="02000000000000000000" pitchFamily="2" charset="0"/>
                <a:ea typeface="Roboto" panose="02000000000000000000" pitchFamily="2" charset="0"/>
              </a:rPr>
              <a:t>N°</a:t>
            </a:r>
            <a:r>
              <a:rPr lang="es-CL" sz="1800" b="1" u="sng" dirty="0">
                <a:effectLst/>
                <a:latin typeface="Roboto" panose="02000000000000000000" pitchFamily="2" charset="0"/>
                <a:ea typeface="Roboto" panose="02000000000000000000" pitchFamily="2" charset="0"/>
              </a:rPr>
              <a:t> 15.716-03 </a:t>
            </a:r>
            <a:endParaRPr lang="es-CL" b="1" u="sng" dirty="0">
              <a:latin typeface="Roboto" panose="02000000000000000000" pitchFamily="2" charset="0"/>
              <a:ea typeface="Roboto" panose="02000000000000000000" pitchFamily="2" charset="0"/>
            </a:endParaRPr>
          </a:p>
        </p:txBody>
      </p:sp>
      <p:sp>
        <p:nvSpPr>
          <p:cNvPr id="9" name="CuadroTexto 8">
            <a:extLst>
              <a:ext uri="{FF2B5EF4-FFF2-40B4-BE49-F238E27FC236}">
                <a16:creationId xmlns:a16="http://schemas.microsoft.com/office/drawing/2014/main" id="{F22DED6B-7FBF-4996-7CD6-4AD04A6F242F}"/>
              </a:ext>
            </a:extLst>
          </p:cNvPr>
          <p:cNvSpPr txBox="1"/>
          <p:nvPr/>
        </p:nvSpPr>
        <p:spPr>
          <a:xfrm>
            <a:off x="416689" y="1924635"/>
            <a:ext cx="11458936" cy="1291187"/>
          </a:xfrm>
          <a:prstGeom prst="rect">
            <a:avLst/>
          </a:prstGeom>
          <a:noFill/>
        </p:spPr>
        <p:txBody>
          <a:bodyPr wrap="square" rtlCol="0">
            <a:spAutoFit/>
          </a:bodyPr>
          <a:lstStyle/>
          <a:p>
            <a:pPr>
              <a:lnSpc>
                <a:spcPct val="150000"/>
              </a:lnSpc>
            </a:pPr>
            <a:r>
              <a:rPr lang="es-CL" dirty="0">
                <a:latin typeface="Century Gothic" panose="020B0502020202020204" pitchFamily="34" charset="0"/>
                <a:ea typeface="Roboto" panose="02000000000000000000" pitchFamily="2" charset="0"/>
              </a:rPr>
              <a:t>M</a:t>
            </a:r>
            <a:r>
              <a:rPr lang="es-CL" sz="1800" dirty="0">
                <a:effectLst/>
                <a:latin typeface="Century Gothic" panose="020B0502020202020204" pitchFamily="34" charset="0"/>
                <a:ea typeface="Roboto" panose="02000000000000000000" pitchFamily="2" charset="0"/>
              </a:rPr>
              <a:t>odificaciones:  </a:t>
            </a:r>
          </a:p>
          <a:p>
            <a:pPr>
              <a:lnSpc>
                <a:spcPct val="150000"/>
              </a:lnSpc>
            </a:pPr>
            <a:r>
              <a:rPr lang="es-CL" dirty="0">
                <a:latin typeface="Century Gothic" panose="020B0502020202020204" pitchFamily="34" charset="0"/>
                <a:ea typeface="Roboto" panose="02000000000000000000" pitchFamily="2" charset="0"/>
              </a:rPr>
              <a:t>- </a:t>
            </a:r>
            <a:r>
              <a:rPr lang="es-CL" sz="1800" dirty="0">
                <a:effectLst/>
                <a:latin typeface="Century Gothic" panose="020B0502020202020204" pitchFamily="34" charset="0"/>
                <a:ea typeface="Roboto" panose="02000000000000000000" pitchFamily="2" charset="0"/>
              </a:rPr>
              <a:t>Ley No </a:t>
            </a:r>
            <a:r>
              <a:rPr lang="es-CL" sz="1800" b="1" u="sng" dirty="0">
                <a:effectLst/>
                <a:latin typeface="Century Gothic" panose="020B0502020202020204" pitchFamily="34" charset="0"/>
                <a:ea typeface="Roboto" panose="02000000000000000000" pitchFamily="2" charset="0"/>
              </a:rPr>
              <a:t>19.983</a:t>
            </a:r>
            <a:r>
              <a:rPr lang="es-CL" sz="1800" dirty="0">
                <a:effectLst/>
                <a:latin typeface="Century Gothic" panose="020B0502020202020204" pitchFamily="34" charset="0"/>
                <a:ea typeface="Roboto" panose="02000000000000000000" pitchFamily="2" charset="0"/>
              </a:rPr>
              <a:t> (Regula la transferencia y otorga </a:t>
            </a:r>
            <a:r>
              <a:rPr lang="es-CL" dirty="0">
                <a:latin typeface="Century Gothic" panose="020B0502020202020204" pitchFamily="34" charset="0"/>
                <a:ea typeface="Roboto" panose="02000000000000000000" pitchFamily="2" charset="0"/>
              </a:rPr>
              <a:t>mé</a:t>
            </a:r>
            <a:r>
              <a:rPr lang="es-CL" sz="1800" dirty="0">
                <a:effectLst/>
                <a:latin typeface="Century Gothic" panose="020B0502020202020204" pitchFamily="34" charset="0"/>
                <a:ea typeface="Roboto" panose="02000000000000000000" pitchFamily="2" charset="0"/>
              </a:rPr>
              <a:t>rito ejecutivo a copia de la factura), y </a:t>
            </a:r>
          </a:p>
          <a:p>
            <a:pPr>
              <a:lnSpc>
                <a:spcPct val="150000"/>
              </a:lnSpc>
            </a:pPr>
            <a:r>
              <a:rPr lang="es-CL" dirty="0">
                <a:latin typeface="Century Gothic" panose="020B0502020202020204" pitchFamily="34" charset="0"/>
                <a:ea typeface="Roboto" panose="02000000000000000000" pitchFamily="2" charset="0"/>
              </a:rPr>
              <a:t>- </a:t>
            </a:r>
            <a:r>
              <a:rPr lang="es-CL" sz="1800" dirty="0">
                <a:effectLst/>
                <a:latin typeface="Century Gothic" panose="020B0502020202020204" pitchFamily="34" charset="0"/>
                <a:ea typeface="Roboto" panose="02000000000000000000" pitchFamily="2" charset="0"/>
              </a:rPr>
              <a:t> decreto ley </a:t>
            </a:r>
            <a:r>
              <a:rPr lang="es-CL" sz="1800" dirty="0" err="1">
                <a:effectLst/>
                <a:latin typeface="Century Gothic" panose="020B0502020202020204" pitchFamily="34" charset="0"/>
                <a:ea typeface="Roboto" panose="02000000000000000000" pitchFamily="2" charset="0"/>
              </a:rPr>
              <a:t>N°</a:t>
            </a:r>
            <a:r>
              <a:rPr lang="es-CL" sz="1800" dirty="0">
                <a:effectLst/>
                <a:latin typeface="Century Gothic" panose="020B0502020202020204" pitchFamily="34" charset="0"/>
                <a:ea typeface="Roboto" panose="02000000000000000000" pitchFamily="2" charset="0"/>
              </a:rPr>
              <a:t> </a:t>
            </a:r>
            <a:r>
              <a:rPr lang="es-CL" sz="1800" b="1" u="sng" dirty="0">
                <a:effectLst/>
                <a:latin typeface="Century Gothic" panose="020B0502020202020204" pitchFamily="34" charset="0"/>
                <a:ea typeface="Roboto" panose="02000000000000000000" pitchFamily="2" charset="0"/>
              </a:rPr>
              <a:t>825</a:t>
            </a:r>
            <a:r>
              <a:rPr lang="es-CL" sz="1800" dirty="0">
                <a:effectLst/>
                <a:latin typeface="Century Gothic" panose="020B0502020202020204" pitchFamily="34" charset="0"/>
                <a:ea typeface="Roboto" panose="02000000000000000000" pitchFamily="2" charset="0"/>
              </a:rPr>
              <a:t> (Impuesto a las ventas y servicios), para mejorar el pago a 30 días (</a:t>
            </a:r>
            <a:r>
              <a:rPr lang="es-CL" sz="1800" b="1" u="sng" dirty="0">
                <a:effectLst/>
                <a:latin typeface="Century Gothic" panose="020B0502020202020204" pitchFamily="34" charset="0"/>
                <a:ea typeface="Roboto" panose="02000000000000000000" pitchFamily="2" charset="0"/>
              </a:rPr>
              <a:t>Ley 21.131</a:t>
            </a:r>
            <a:r>
              <a:rPr lang="es-CL" sz="1800" dirty="0">
                <a:effectLst/>
                <a:latin typeface="Century Gothic" panose="020B0502020202020204" pitchFamily="34" charset="0"/>
                <a:ea typeface="Roboto" panose="02000000000000000000" pitchFamily="2" charset="0"/>
              </a:rPr>
              <a:t>). </a:t>
            </a:r>
            <a:endParaRPr lang="es-CL" dirty="0">
              <a:latin typeface="Century Gothic" panose="020B0502020202020204" pitchFamily="34" charset="0"/>
              <a:ea typeface="Roboto" panose="02000000000000000000" pitchFamily="2" charset="0"/>
            </a:endParaRPr>
          </a:p>
        </p:txBody>
      </p:sp>
      <p:sp>
        <p:nvSpPr>
          <p:cNvPr id="10" name="CuadroTexto 9">
            <a:extLst>
              <a:ext uri="{FF2B5EF4-FFF2-40B4-BE49-F238E27FC236}">
                <a16:creationId xmlns:a16="http://schemas.microsoft.com/office/drawing/2014/main" id="{F69ECF1D-A06D-6D79-92ED-56297EB6473B}"/>
              </a:ext>
            </a:extLst>
          </p:cNvPr>
          <p:cNvSpPr txBox="1"/>
          <p:nvPr/>
        </p:nvSpPr>
        <p:spPr>
          <a:xfrm>
            <a:off x="416689" y="3704649"/>
            <a:ext cx="1760418" cy="369332"/>
          </a:xfrm>
          <a:prstGeom prst="rect">
            <a:avLst/>
          </a:prstGeom>
          <a:noFill/>
        </p:spPr>
        <p:txBody>
          <a:bodyPr wrap="none" rtlCol="0">
            <a:spAutoFit/>
          </a:bodyPr>
          <a:lstStyle/>
          <a:p>
            <a:r>
              <a:rPr lang="es-CL" b="1" u="sng" dirty="0">
                <a:latin typeface="Century Gothic" panose="020B0502020202020204" pitchFamily="34" charset="0"/>
                <a:ea typeface="Roboto" panose="02000000000000000000" pitchFamily="2" charset="0"/>
              </a:rPr>
              <a:t>Antecedentes</a:t>
            </a:r>
          </a:p>
        </p:txBody>
      </p:sp>
      <p:sp>
        <p:nvSpPr>
          <p:cNvPr id="11" name="CuadroTexto 10">
            <a:extLst>
              <a:ext uri="{FF2B5EF4-FFF2-40B4-BE49-F238E27FC236}">
                <a16:creationId xmlns:a16="http://schemas.microsoft.com/office/drawing/2014/main" id="{F3505068-8F0B-C58D-00FE-727DED1B0378}"/>
              </a:ext>
            </a:extLst>
          </p:cNvPr>
          <p:cNvSpPr txBox="1"/>
          <p:nvPr/>
        </p:nvSpPr>
        <p:spPr>
          <a:xfrm>
            <a:off x="416689" y="4242034"/>
            <a:ext cx="3819646" cy="1523815"/>
          </a:xfrm>
          <a:prstGeom prst="rect">
            <a:avLst/>
          </a:prstGeom>
          <a:noFill/>
        </p:spPr>
        <p:txBody>
          <a:bodyPr wrap="square" rtlCol="0">
            <a:spAutoFit/>
          </a:bodyPr>
          <a:lstStyle/>
          <a:p>
            <a:pPr>
              <a:lnSpc>
                <a:spcPct val="150000"/>
              </a:lnSpc>
            </a:pPr>
            <a:r>
              <a:rPr lang="es-CL" sz="1600" dirty="0">
                <a:effectLst/>
                <a:latin typeface="Century Gothic" panose="020B0502020202020204" pitchFamily="34" charset="0"/>
                <a:ea typeface="Roboto" panose="02000000000000000000" pitchFamily="2" charset="0"/>
                <a:cs typeface="Times New Roman" panose="02020603050405020304" pitchFamily="18" charset="0"/>
              </a:rPr>
              <a:t>1) El incumplimiento de los plazos de pago a proveedores es un problema global y Chile no es la excepción…….</a:t>
            </a:r>
            <a:r>
              <a:rPr lang="es-CL" sz="1600" dirty="0">
                <a:effectLst/>
                <a:highlight>
                  <a:srgbClr val="00FF00"/>
                </a:highlight>
                <a:latin typeface="Century Gothic" panose="020B0502020202020204" pitchFamily="34" charset="0"/>
                <a:ea typeface="Roboto" panose="02000000000000000000" pitchFamily="2" charset="0"/>
                <a:cs typeface="Times New Roman" panose="02020603050405020304" pitchFamily="18" charset="0"/>
              </a:rPr>
              <a:t>OK</a:t>
            </a:r>
            <a:r>
              <a:rPr lang="es-CL" sz="1600" dirty="0">
                <a:effectLst/>
                <a:latin typeface="Century Gothic" panose="020B0502020202020204" pitchFamily="34" charset="0"/>
                <a:ea typeface="Roboto" panose="02000000000000000000" pitchFamily="2" charset="0"/>
                <a:cs typeface="Times New Roman" panose="02020603050405020304" pitchFamily="18" charset="0"/>
              </a:rPr>
              <a:t> </a:t>
            </a:r>
            <a:endParaRPr lang="es-CL" sz="1600" dirty="0">
              <a:latin typeface="Century Gothic" panose="020B0502020202020204" pitchFamily="34" charset="0"/>
              <a:ea typeface="Roboto" panose="02000000000000000000" pitchFamily="2" charset="0"/>
              <a:cs typeface="Times New Roman" panose="02020603050405020304" pitchFamily="18" charset="0"/>
            </a:endParaRPr>
          </a:p>
        </p:txBody>
      </p:sp>
      <p:sp>
        <p:nvSpPr>
          <p:cNvPr id="12" name="CuadroTexto 11">
            <a:extLst>
              <a:ext uri="{FF2B5EF4-FFF2-40B4-BE49-F238E27FC236}">
                <a16:creationId xmlns:a16="http://schemas.microsoft.com/office/drawing/2014/main" id="{2777F9A8-4336-FF18-3280-77D415A4A47F}"/>
              </a:ext>
            </a:extLst>
          </p:cNvPr>
          <p:cNvSpPr txBox="1"/>
          <p:nvPr/>
        </p:nvSpPr>
        <p:spPr>
          <a:xfrm>
            <a:off x="4541105" y="4195734"/>
            <a:ext cx="7234206" cy="1349087"/>
          </a:xfrm>
          <a:prstGeom prst="rect">
            <a:avLst/>
          </a:prstGeom>
          <a:noFill/>
        </p:spPr>
        <p:txBody>
          <a:bodyPr wrap="square" rtlCol="0">
            <a:spAutoFit/>
          </a:bodyPr>
          <a:lstStyle/>
          <a:p>
            <a:pPr algn="just">
              <a:lnSpc>
                <a:spcPct val="150000"/>
              </a:lnSpc>
            </a:pPr>
            <a:r>
              <a:rPr lang="es-CL" sz="1400" dirty="0">
                <a:effectLst/>
                <a:latin typeface="Century Gothic" panose="020B0502020202020204" pitchFamily="34" charset="0"/>
                <a:ea typeface="Roboto" panose="02000000000000000000" pitchFamily="2" charset="0"/>
                <a:cs typeface="Times New Roman" panose="02020603050405020304" pitchFamily="18" charset="0"/>
              </a:rPr>
              <a:t>El problema del pago </a:t>
            </a:r>
            <a:r>
              <a:rPr lang="es-CL" sz="1400" dirty="0">
                <a:latin typeface="Century Gothic" panose="020B0502020202020204" pitchFamily="34" charset="0"/>
                <a:ea typeface="Roboto" panose="02000000000000000000" pitchFamily="2" charset="0"/>
                <a:cs typeface="Times New Roman" panose="02020603050405020304" pitchFamily="18" charset="0"/>
              </a:rPr>
              <a:t>NO</a:t>
            </a:r>
            <a:r>
              <a:rPr lang="es-CL" sz="1400" dirty="0">
                <a:effectLst/>
                <a:latin typeface="Century Gothic" panose="020B0502020202020204" pitchFamily="34" charset="0"/>
                <a:ea typeface="Roboto" panose="02000000000000000000" pitchFamily="2" charset="0"/>
                <a:cs typeface="Times New Roman" panose="02020603050405020304" pitchFamily="18" charset="0"/>
              </a:rPr>
              <a:t> oportuno </a:t>
            </a:r>
            <a:r>
              <a:rPr lang="es-CL" sz="1400" b="1" u="sng" dirty="0">
                <a:effectLst/>
                <a:latin typeface="Century Gothic" panose="020B0502020202020204" pitchFamily="34" charset="0"/>
                <a:ea typeface="Roboto" panose="02000000000000000000" pitchFamily="2" charset="0"/>
                <a:cs typeface="Times New Roman" panose="02020603050405020304" pitchFamily="18" charset="0"/>
              </a:rPr>
              <a:t>afecta con mayor intensidad a las empresas de menor </a:t>
            </a:r>
            <a:r>
              <a:rPr lang="es-CL" sz="1400" b="1" u="sng" dirty="0" err="1">
                <a:effectLst/>
                <a:latin typeface="Century Gothic" panose="020B0502020202020204" pitchFamily="34" charset="0"/>
                <a:ea typeface="Roboto" panose="02000000000000000000" pitchFamily="2" charset="0"/>
                <a:cs typeface="Times New Roman" panose="02020603050405020304" pitchFamily="18" charset="0"/>
              </a:rPr>
              <a:t>tamaño</a:t>
            </a:r>
            <a:r>
              <a:rPr lang="es-CL" sz="1400" b="1" u="sng" dirty="0">
                <a:effectLst/>
                <a:latin typeface="Century Gothic" panose="020B0502020202020204" pitchFamily="34" charset="0"/>
                <a:ea typeface="Roboto" panose="02000000000000000000" pitchFamily="2" charset="0"/>
                <a:cs typeface="Times New Roman" panose="02020603050405020304" pitchFamily="18" charset="0"/>
              </a:rPr>
              <a:t> (“</a:t>
            </a:r>
            <a:r>
              <a:rPr lang="es-CL" sz="1400" b="1" u="sng" dirty="0" err="1">
                <a:effectLst/>
                <a:latin typeface="Century Gothic" panose="020B0502020202020204" pitchFamily="34" charset="0"/>
                <a:ea typeface="Roboto" panose="02000000000000000000" pitchFamily="2" charset="0"/>
                <a:cs typeface="Times New Roman" panose="02020603050405020304" pitchFamily="18" charset="0"/>
              </a:rPr>
              <a:t>Mipymes</a:t>
            </a:r>
            <a:r>
              <a:rPr lang="es-CL" sz="1400" b="1" u="sng" dirty="0">
                <a:effectLst/>
                <a:latin typeface="Century Gothic" panose="020B0502020202020204" pitchFamily="34" charset="0"/>
                <a:ea typeface="Roboto" panose="02000000000000000000" pitchFamily="2" charset="0"/>
                <a:cs typeface="Times New Roman" panose="02020603050405020304" pitchFamily="18" charset="0"/>
              </a:rPr>
              <a:t>”), </a:t>
            </a:r>
            <a:r>
              <a:rPr lang="es-CL" sz="1400" dirty="0">
                <a:effectLst/>
                <a:latin typeface="Century Gothic" panose="020B0502020202020204" pitchFamily="34" charset="0"/>
                <a:ea typeface="Roboto" panose="02000000000000000000" pitchFamily="2" charset="0"/>
                <a:cs typeface="Times New Roman" panose="02020603050405020304" pitchFamily="18" charset="0"/>
              </a:rPr>
              <a:t>debido a sus restricciones de liquidez, asimetrías de poder en su relación con las empresas de mayor tamaño y menores opciones para suavizar sus flujos de caja. </a:t>
            </a:r>
            <a:r>
              <a:rPr lang="es-CL" sz="1400" dirty="0">
                <a:latin typeface="Century Gothic" panose="020B0502020202020204" pitchFamily="34" charset="0"/>
                <a:ea typeface="Roboto" panose="02000000000000000000" pitchFamily="2" charset="0"/>
                <a:cs typeface="Times New Roman" panose="02020603050405020304" pitchFamily="18" charset="0"/>
              </a:rPr>
              <a:t>Pág.3</a:t>
            </a:r>
          </a:p>
        </p:txBody>
      </p:sp>
      <p:cxnSp>
        <p:nvCxnSpPr>
          <p:cNvPr id="17" name="Conector recto 16">
            <a:extLst>
              <a:ext uri="{FF2B5EF4-FFF2-40B4-BE49-F238E27FC236}">
                <a16:creationId xmlns:a16="http://schemas.microsoft.com/office/drawing/2014/main" id="{A7CF8BFA-5EC3-BD9E-1FE6-6127DD6EAFFD}"/>
              </a:ext>
            </a:extLst>
          </p:cNvPr>
          <p:cNvCxnSpPr/>
          <p:nvPr/>
        </p:nvCxnSpPr>
        <p:spPr>
          <a:xfrm>
            <a:off x="4340510" y="4073981"/>
            <a:ext cx="0" cy="149132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4438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1782699-BA19-9B37-2ABD-E23EF651E3BE}"/>
              </a:ext>
            </a:extLst>
          </p:cNvPr>
          <p:cNvSpPr/>
          <p:nvPr/>
        </p:nvSpPr>
        <p:spPr>
          <a:xfrm>
            <a:off x="0" y="0"/>
            <a:ext cx="12192000" cy="1189704"/>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5" name="Imagen 4" descr="Interfaz de usuario gráfica&#10;&#10;Descripción generada automáticamente con confianza baja">
            <a:extLst>
              <a:ext uri="{FF2B5EF4-FFF2-40B4-BE49-F238E27FC236}">
                <a16:creationId xmlns:a16="http://schemas.microsoft.com/office/drawing/2014/main" id="{18A85CDD-6DE8-0445-456E-59E10712295F}"/>
              </a:ext>
            </a:extLst>
          </p:cNvPr>
          <p:cNvPicPr>
            <a:picLocks noChangeAspect="1"/>
          </p:cNvPicPr>
          <p:nvPr/>
        </p:nvPicPr>
        <p:blipFill>
          <a:blip r:embed="rId2"/>
          <a:stretch>
            <a:fillRect/>
          </a:stretch>
        </p:blipFill>
        <p:spPr>
          <a:xfrm>
            <a:off x="9069425" y="57918"/>
            <a:ext cx="3006828" cy="1073867"/>
          </a:xfrm>
          <a:prstGeom prst="rect">
            <a:avLst/>
          </a:prstGeom>
        </p:spPr>
      </p:pic>
      <p:sp>
        <p:nvSpPr>
          <p:cNvPr id="7" name="Título 1">
            <a:extLst>
              <a:ext uri="{FF2B5EF4-FFF2-40B4-BE49-F238E27FC236}">
                <a16:creationId xmlns:a16="http://schemas.microsoft.com/office/drawing/2014/main" id="{2D9EFE2C-FA37-0D51-943B-2563ED93F16E}"/>
              </a:ext>
            </a:extLst>
          </p:cNvPr>
          <p:cNvSpPr txBox="1">
            <a:spLocks/>
          </p:cNvSpPr>
          <p:nvPr/>
        </p:nvSpPr>
        <p:spPr>
          <a:xfrm>
            <a:off x="333077" y="260810"/>
            <a:ext cx="7063146" cy="77837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L" sz="3200" dirty="0">
                <a:solidFill>
                  <a:schemeClr val="bg1"/>
                </a:solidFill>
                <a:latin typeface="Roboto Black" panose="02000000000000000000" pitchFamily="2" charset="0"/>
                <a:ea typeface="Roboto Black" panose="02000000000000000000" pitchFamily="2" charset="0"/>
                <a:cs typeface="Times New Roman" panose="02020603050405020304" pitchFamily="18" charset="0"/>
              </a:rPr>
              <a:t>Pago a 30 días/2024</a:t>
            </a:r>
          </a:p>
        </p:txBody>
      </p:sp>
      <p:cxnSp>
        <p:nvCxnSpPr>
          <p:cNvPr id="17" name="Conector recto 16">
            <a:extLst>
              <a:ext uri="{FF2B5EF4-FFF2-40B4-BE49-F238E27FC236}">
                <a16:creationId xmlns:a16="http://schemas.microsoft.com/office/drawing/2014/main" id="{A7CF8BFA-5EC3-BD9E-1FE6-6127DD6EAFFD}"/>
              </a:ext>
            </a:extLst>
          </p:cNvPr>
          <p:cNvCxnSpPr/>
          <p:nvPr/>
        </p:nvCxnSpPr>
        <p:spPr>
          <a:xfrm>
            <a:off x="-381964" y="2683336"/>
            <a:ext cx="0" cy="149132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CuadroTexto 1">
            <a:extLst>
              <a:ext uri="{FF2B5EF4-FFF2-40B4-BE49-F238E27FC236}">
                <a16:creationId xmlns:a16="http://schemas.microsoft.com/office/drawing/2014/main" id="{AE913D47-2904-4048-FA60-B9B68E7F7171}"/>
              </a:ext>
            </a:extLst>
          </p:cNvPr>
          <p:cNvSpPr txBox="1"/>
          <p:nvPr/>
        </p:nvSpPr>
        <p:spPr>
          <a:xfrm>
            <a:off x="333077" y="1450514"/>
            <a:ext cx="9343358" cy="789960"/>
          </a:xfrm>
          <a:prstGeom prst="rect">
            <a:avLst/>
          </a:prstGeom>
          <a:noFill/>
        </p:spPr>
        <p:txBody>
          <a:bodyPr wrap="square" rtlCol="0">
            <a:spAutoFit/>
          </a:bodyPr>
          <a:lstStyle/>
          <a:p>
            <a:pPr>
              <a:lnSpc>
                <a:spcPct val="150000"/>
              </a:lnSpc>
            </a:pPr>
            <a:r>
              <a:rPr lang="es-CL" sz="1600" dirty="0">
                <a:effectLst/>
                <a:latin typeface="Century Gothic" panose="020B0502020202020204" pitchFamily="34" charset="0"/>
                <a:ea typeface="Roboto" panose="02000000000000000000" pitchFamily="2" charset="0"/>
                <a:cs typeface="Times New Roman" panose="02020603050405020304" pitchFamily="18" charset="0"/>
              </a:rPr>
              <a:t>2) Tanto a nivel mundial como en Chile se han implementado diversas medidas para hacerse cargo de los retrasos en los tiempos de pago </a:t>
            </a:r>
            <a:r>
              <a:rPr lang="es-CL" sz="1600" dirty="0">
                <a:effectLst/>
                <a:highlight>
                  <a:srgbClr val="00FF00"/>
                </a:highlight>
                <a:latin typeface="Century Gothic" panose="020B0502020202020204" pitchFamily="34" charset="0"/>
                <a:ea typeface="Roboto" panose="02000000000000000000" pitchFamily="2" charset="0"/>
                <a:cs typeface="Times New Roman" panose="02020603050405020304" pitchFamily="18" charset="0"/>
              </a:rPr>
              <a:t>OK </a:t>
            </a:r>
            <a:endParaRPr lang="es-CL" sz="1600" dirty="0">
              <a:highlight>
                <a:srgbClr val="00FF00"/>
              </a:highlight>
              <a:latin typeface="Century Gothic" panose="020B0502020202020204" pitchFamily="34" charset="0"/>
              <a:ea typeface="Roboto" panose="02000000000000000000" pitchFamily="2" charset="0"/>
              <a:cs typeface="Times New Roman" panose="02020603050405020304" pitchFamily="18" charset="0"/>
            </a:endParaRPr>
          </a:p>
        </p:txBody>
      </p:sp>
      <p:sp>
        <p:nvSpPr>
          <p:cNvPr id="3" name="CuadroTexto 2">
            <a:extLst>
              <a:ext uri="{FF2B5EF4-FFF2-40B4-BE49-F238E27FC236}">
                <a16:creationId xmlns:a16="http://schemas.microsoft.com/office/drawing/2014/main" id="{DE3F3095-AB72-2E26-43AC-54173B35980D}"/>
              </a:ext>
            </a:extLst>
          </p:cNvPr>
          <p:cNvSpPr txBox="1"/>
          <p:nvPr/>
        </p:nvSpPr>
        <p:spPr>
          <a:xfrm>
            <a:off x="333077" y="2357134"/>
            <a:ext cx="11620655" cy="3369512"/>
          </a:xfrm>
          <a:prstGeom prst="rect">
            <a:avLst/>
          </a:prstGeom>
          <a:noFill/>
        </p:spPr>
        <p:txBody>
          <a:bodyPr wrap="square" rtlCol="0">
            <a:spAutoFit/>
          </a:bodyPr>
          <a:lstStyle/>
          <a:p>
            <a:pPr marL="400050" indent="-400050">
              <a:lnSpc>
                <a:spcPct val="150000"/>
              </a:lnSpc>
              <a:buAutoNum type="romanLcParenBoth"/>
            </a:pPr>
            <a:r>
              <a:rPr lang="es-CL" sz="1600" dirty="0">
                <a:latin typeface="Century Gothic" panose="020B0502020202020204" pitchFamily="34" charset="0"/>
                <a:ea typeface="Roboto" panose="02000000000000000000" pitchFamily="2" charset="0"/>
                <a:cs typeface="Times New Roman" panose="02020603050405020304" pitchFamily="18" charset="0"/>
              </a:rPr>
              <a:t>V</a:t>
            </a:r>
            <a:r>
              <a:rPr lang="es-CL" sz="1600" dirty="0">
                <a:effectLst/>
                <a:latin typeface="Century Gothic" panose="020B0502020202020204" pitchFamily="34" charset="0"/>
                <a:ea typeface="Roboto" panose="02000000000000000000" pitchFamily="2" charset="0"/>
                <a:cs typeface="Times New Roman" panose="02020603050405020304" pitchFamily="18" charset="0"/>
              </a:rPr>
              <a:t>inculación del </a:t>
            </a:r>
            <a:r>
              <a:rPr lang="es-CL" sz="1600" b="1" u="sng" dirty="0">
                <a:effectLst/>
                <a:latin typeface="Century Gothic" panose="020B0502020202020204" pitchFamily="34" charset="0"/>
                <a:ea typeface="Roboto" panose="02000000000000000000" pitchFamily="2" charset="0"/>
                <a:cs typeface="Times New Roman" panose="02020603050405020304" pitchFamily="18" charset="0"/>
              </a:rPr>
              <a:t>comprobante de pago </a:t>
            </a:r>
            <a:r>
              <a:rPr lang="es-CL" sz="1600" dirty="0">
                <a:effectLst/>
                <a:latin typeface="Century Gothic" panose="020B0502020202020204" pitchFamily="34" charset="0"/>
                <a:ea typeface="Roboto" panose="02000000000000000000" pitchFamily="2" charset="0"/>
                <a:cs typeface="Times New Roman" panose="02020603050405020304" pitchFamily="18" charset="0"/>
              </a:rPr>
              <a:t>de la factura con el pago de impuestos </a:t>
            </a:r>
            <a:r>
              <a:rPr lang="es-CL" sz="1600" dirty="0">
                <a:effectLst/>
                <a:highlight>
                  <a:srgbClr val="00FF00"/>
                </a:highlight>
                <a:latin typeface="Century Gothic" panose="020B0502020202020204" pitchFamily="34" charset="0"/>
                <a:ea typeface="Roboto" panose="02000000000000000000" pitchFamily="2" charset="0"/>
                <a:cs typeface="Times New Roman" panose="02020603050405020304" pitchFamily="18" charset="0"/>
              </a:rPr>
              <a:t>(México</a:t>
            </a:r>
            <a:r>
              <a:rPr lang="es-CL" sz="1600" dirty="0">
                <a:effectLst/>
                <a:latin typeface="Century Gothic" panose="020B0502020202020204" pitchFamily="34" charset="0"/>
                <a:ea typeface="Roboto" panose="02000000000000000000" pitchFamily="2" charset="0"/>
                <a:cs typeface="Times New Roman" panose="02020603050405020304" pitchFamily="18" charset="0"/>
              </a:rPr>
              <a:t>); </a:t>
            </a:r>
          </a:p>
          <a:p>
            <a:pPr marL="400050" indent="-400050">
              <a:lnSpc>
                <a:spcPct val="150000"/>
              </a:lnSpc>
              <a:buAutoNum type="romanLcParenBoth"/>
            </a:pPr>
            <a:r>
              <a:rPr lang="es-CL" sz="1600" b="1" u="sng" dirty="0">
                <a:latin typeface="Century Gothic" panose="020B0502020202020204" pitchFamily="34" charset="0"/>
                <a:ea typeface="Roboto" panose="02000000000000000000" pitchFamily="2" charset="0"/>
                <a:cs typeface="Times New Roman" panose="02020603050405020304" pitchFamily="18" charset="0"/>
              </a:rPr>
              <a:t>P</a:t>
            </a:r>
            <a:r>
              <a:rPr lang="es-CL" sz="1600" b="1" u="sng" dirty="0">
                <a:effectLst/>
                <a:latin typeface="Century Gothic" panose="020B0502020202020204" pitchFamily="34" charset="0"/>
                <a:ea typeface="Roboto" panose="02000000000000000000" pitchFamily="2" charset="0"/>
                <a:cs typeface="Times New Roman" panose="02020603050405020304" pitchFamily="18" charset="0"/>
              </a:rPr>
              <a:t>ublicación</a:t>
            </a:r>
            <a:r>
              <a:rPr lang="es-CL" sz="1600" dirty="0">
                <a:effectLst/>
                <a:latin typeface="Century Gothic" panose="020B0502020202020204" pitchFamily="34" charset="0"/>
                <a:ea typeface="Roboto" panose="02000000000000000000" pitchFamily="2" charset="0"/>
                <a:cs typeface="Times New Roman" panose="02020603050405020304" pitchFamily="18" charset="0"/>
              </a:rPr>
              <a:t> de listas de empresas con buenos y malos comportamientos de pago (Reino Unido, Francia, Australia); y, </a:t>
            </a:r>
          </a:p>
          <a:p>
            <a:pPr marL="400050" indent="-400050">
              <a:lnSpc>
                <a:spcPct val="150000"/>
              </a:lnSpc>
              <a:buAutoNum type="romanLcParenBoth"/>
            </a:pPr>
            <a:r>
              <a:rPr lang="es-CL" sz="1600" b="1" u="sng" dirty="0">
                <a:latin typeface="Century Gothic" panose="020B0502020202020204" pitchFamily="34" charset="0"/>
                <a:ea typeface="Roboto" panose="02000000000000000000" pitchFamily="2" charset="0"/>
                <a:cs typeface="Times New Roman" panose="02020603050405020304" pitchFamily="18" charset="0"/>
              </a:rPr>
              <a:t>M</a:t>
            </a:r>
            <a:r>
              <a:rPr lang="es-CL" sz="1600" b="1" u="sng" dirty="0">
                <a:effectLst/>
                <a:latin typeface="Century Gothic" panose="020B0502020202020204" pitchFamily="34" charset="0"/>
                <a:ea typeface="Roboto" panose="02000000000000000000" pitchFamily="2" charset="0"/>
                <a:cs typeface="Times New Roman" panose="02020603050405020304" pitchFamily="18" charset="0"/>
              </a:rPr>
              <a:t>ultas administrativas </a:t>
            </a:r>
            <a:r>
              <a:rPr lang="es-CL" sz="1600" dirty="0">
                <a:effectLst/>
                <a:latin typeface="Century Gothic" panose="020B0502020202020204" pitchFamily="34" charset="0"/>
                <a:ea typeface="Roboto" panose="02000000000000000000" pitchFamily="2" charset="0"/>
                <a:cs typeface="Times New Roman" panose="02020603050405020304" pitchFamily="18" charset="0"/>
              </a:rPr>
              <a:t>a malos pagadores por parte de una autoridad con facultades de controlar los tiempos de pagos (Francia). </a:t>
            </a:r>
          </a:p>
          <a:p>
            <a:pPr marL="400050" indent="-400050">
              <a:lnSpc>
                <a:spcPct val="150000"/>
              </a:lnSpc>
              <a:buFontTx/>
              <a:buAutoNum type="romanLcParenBoth"/>
            </a:pPr>
            <a:r>
              <a:rPr lang="es-CL" sz="1600" dirty="0">
                <a:latin typeface="Century Gothic" panose="020B0502020202020204" pitchFamily="34" charset="0"/>
                <a:ea typeface="Roboto" panose="02000000000000000000" pitchFamily="2" charset="0"/>
                <a:cs typeface="Times New Roman" panose="02020603050405020304" pitchFamily="18" charset="0"/>
              </a:rPr>
              <a:t>Chile: </a:t>
            </a:r>
            <a:r>
              <a:rPr lang="es-CL" sz="1600" dirty="0">
                <a:effectLst/>
                <a:latin typeface="Century Gothic" panose="020B0502020202020204" pitchFamily="34" charset="0"/>
                <a:ea typeface="Roboto" panose="02000000000000000000" pitchFamily="2" charset="0"/>
                <a:cs typeface="Times New Roman" panose="02020603050405020304" pitchFamily="18" charset="0"/>
              </a:rPr>
              <a:t>“</a:t>
            </a:r>
            <a:r>
              <a:rPr lang="es-CL" sz="1600" b="1" u="sng" dirty="0">
                <a:effectLst/>
                <a:latin typeface="Century Gothic" panose="020B0502020202020204" pitchFamily="34" charset="0"/>
                <a:ea typeface="Roboto" panose="02000000000000000000" pitchFamily="2" charset="0"/>
                <a:cs typeface="Times New Roman" panose="02020603050405020304" pitchFamily="18" charset="0"/>
              </a:rPr>
              <a:t>Sello </a:t>
            </a:r>
            <a:r>
              <a:rPr lang="es-CL" sz="1600" b="1" u="sng" dirty="0" err="1">
                <a:effectLst/>
                <a:latin typeface="Century Gothic" panose="020B0502020202020204" pitchFamily="34" charset="0"/>
                <a:ea typeface="Roboto" panose="02000000000000000000" pitchFamily="2" charset="0"/>
                <a:cs typeface="Times New Roman" panose="02020603050405020304" pitchFamily="18" charset="0"/>
              </a:rPr>
              <a:t>ProPyme</a:t>
            </a:r>
            <a:r>
              <a:rPr lang="es-CL" sz="1600" dirty="0">
                <a:effectLst/>
                <a:latin typeface="Century Gothic" panose="020B0502020202020204" pitchFamily="34" charset="0"/>
                <a:ea typeface="Roboto" panose="02000000000000000000" pitchFamily="2" charset="0"/>
                <a:cs typeface="Times New Roman" panose="02020603050405020304" pitchFamily="18" charset="0"/>
              </a:rPr>
              <a:t>” (2011)”// “</a:t>
            </a:r>
            <a:r>
              <a:rPr lang="es-CL" sz="1600" b="1" u="sng" dirty="0" err="1">
                <a:effectLst/>
                <a:latin typeface="Century Gothic" panose="020B0502020202020204" pitchFamily="34" charset="0"/>
                <a:ea typeface="Roboto" panose="02000000000000000000" pitchFamily="2" charset="0"/>
                <a:cs typeface="Times New Roman" panose="02020603050405020304" pitchFamily="18" charset="0"/>
              </a:rPr>
              <a:t>ChilePaga</a:t>
            </a:r>
            <a:r>
              <a:rPr lang="es-CL" sz="1600" dirty="0">
                <a:effectLst/>
                <a:latin typeface="Century Gothic" panose="020B0502020202020204" pitchFamily="34" charset="0"/>
                <a:ea typeface="Roboto" panose="02000000000000000000" pitchFamily="2" charset="0"/>
                <a:cs typeface="Times New Roman" panose="02020603050405020304" pitchFamily="18" charset="0"/>
              </a:rPr>
              <a:t>” (2011)// “</a:t>
            </a:r>
            <a:r>
              <a:rPr lang="es-CL" sz="1600" b="1" u="sng" dirty="0">
                <a:effectLst/>
                <a:latin typeface="Century Gothic" panose="020B0502020202020204" pitchFamily="34" charset="0"/>
                <a:ea typeface="Roboto" panose="02000000000000000000" pitchFamily="2" charset="0"/>
                <a:cs typeface="Times New Roman" panose="02020603050405020304" pitchFamily="18" charset="0"/>
              </a:rPr>
              <a:t>Código de Pago Oportuno </a:t>
            </a:r>
            <a:r>
              <a:rPr lang="es-CL" sz="1600" dirty="0">
                <a:effectLst/>
                <a:latin typeface="Century Gothic" panose="020B0502020202020204" pitchFamily="34" charset="0"/>
                <a:ea typeface="Roboto" panose="02000000000000000000" pitchFamily="2" charset="0"/>
                <a:cs typeface="Times New Roman" panose="02020603050405020304" pitchFamily="18" charset="0"/>
              </a:rPr>
              <a:t>a mis Proveedores” (2015) </a:t>
            </a:r>
          </a:p>
          <a:p>
            <a:pPr>
              <a:lnSpc>
                <a:spcPct val="150000"/>
              </a:lnSpc>
            </a:pPr>
            <a:r>
              <a:rPr lang="es-CL" sz="1600" dirty="0">
                <a:latin typeface="Century Gothic" panose="020B0502020202020204" pitchFamily="34" charset="0"/>
                <a:ea typeface="Roboto" panose="02000000000000000000" pitchFamily="2" charset="0"/>
                <a:cs typeface="Times New Roman" panose="02020603050405020304" pitchFamily="18" charset="0"/>
              </a:rPr>
              <a:t>       </a:t>
            </a:r>
            <a:r>
              <a:rPr lang="es-CL" sz="1600" b="1" u="sng" dirty="0">
                <a:latin typeface="Century Gothic" panose="020B0502020202020204" pitchFamily="34" charset="0"/>
                <a:ea typeface="Roboto" panose="02000000000000000000" pitchFamily="2" charset="0"/>
                <a:cs typeface="Times New Roman" panose="02020603050405020304" pitchFamily="18" charset="0"/>
              </a:rPr>
              <a:t>Ley 21.131 </a:t>
            </a:r>
            <a:r>
              <a:rPr lang="es-CL" sz="1600" dirty="0">
                <a:latin typeface="Century Gothic" panose="020B0502020202020204" pitchFamily="34" charset="0"/>
                <a:ea typeface="Roboto" panose="02000000000000000000" pitchFamily="2" charset="0"/>
                <a:cs typeface="Times New Roman" panose="02020603050405020304" pitchFamily="18" charset="0"/>
              </a:rPr>
              <a:t>pago a 30 días </a:t>
            </a:r>
            <a:r>
              <a:rPr lang="es-CL" sz="1600" dirty="0">
                <a:effectLst/>
                <a:latin typeface="Century Gothic" panose="020B0502020202020204" pitchFamily="34" charset="0"/>
                <a:ea typeface="Roboto" panose="02000000000000000000" pitchFamily="2" charset="0"/>
                <a:cs typeface="Times New Roman" panose="02020603050405020304" pitchFamily="18" charset="0"/>
              </a:rPr>
              <a:t>corridos contados desde la recepción de la factura, con posibilidad de pactar   plazos mayores entre las partes pro Pyme. Sector público 60 días. </a:t>
            </a:r>
            <a:r>
              <a:rPr lang="es-CL" sz="1600" dirty="0">
                <a:solidFill>
                  <a:srgbClr val="FF0000"/>
                </a:solidFill>
                <a:highlight>
                  <a:srgbClr val="FFFF00"/>
                </a:highlight>
                <a:latin typeface="Century Gothic" panose="020B0502020202020204" pitchFamily="34" charset="0"/>
                <a:ea typeface="Roboto" panose="02000000000000000000" pitchFamily="2" charset="0"/>
                <a:cs typeface="Times New Roman" panose="02020603050405020304" pitchFamily="18" charset="0"/>
              </a:rPr>
              <a:t>Ha “</a:t>
            </a:r>
            <a:r>
              <a:rPr lang="es-CL" sz="1600" dirty="0">
                <a:solidFill>
                  <a:srgbClr val="FF0000"/>
                </a:solidFill>
                <a:effectLst/>
                <a:highlight>
                  <a:srgbClr val="FFFF00"/>
                </a:highlight>
                <a:latin typeface="Century Gothic" panose="020B0502020202020204" pitchFamily="34" charset="0"/>
                <a:ea typeface="Roboto" panose="02000000000000000000" pitchFamily="2" charset="0"/>
                <a:cs typeface="Times New Roman" panose="02020603050405020304" pitchFamily="18" charset="0"/>
              </a:rPr>
              <a:t>resultado insuficiente"</a:t>
            </a:r>
            <a:r>
              <a:rPr lang="es-CL" sz="1600" dirty="0">
                <a:solidFill>
                  <a:srgbClr val="FF0000"/>
                </a:solidFill>
                <a:highlight>
                  <a:srgbClr val="FFFF00"/>
                </a:highlight>
                <a:latin typeface="Century Gothic" panose="020B0502020202020204" pitchFamily="34" charset="0"/>
                <a:ea typeface="Roboto" panose="02000000000000000000" pitchFamily="2" charset="0"/>
                <a:cs typeface="Times New Roman" panose="02020603050405020304" pitchFamily="18" charset="0"/>
              </a:rPr>
              <a:t>, pese a las presunciones.</a:t>
            </a:r>
          </a:p>
        </p:txBody>
      </p:sp>
      <p:sp>
        <p:nvSpPr>
          <p:cNvPr id="4" name="CuadroTexto 3">
            <a:extLst>
              <a:ext uri="{FF2B5EF4-FFF2-40B4-BE49-F238E27FC236}">
                <a16:creationId xmlns:a16="http://schemas.microsoft.com/office/drawing/2014/main" id="{D2FBA682-5914-BF77-E674-F1470A9EA1A9}"/>
              </a:ext>
            </a:extLst>
          </p:cNvPr>
          <p:cNvSpPr txBox="1"/>
          <p:nvPr/>
        </p:nvSpPr>
        <p:spPr>
          <a:xfrm>
            <a:off x="333077" y="5843306"/>
            <a:ext cx="9459105" cy="789960"/>
          </a:xfrm>
          <a:prstGeom prst="rect">
            <a:avLst/>
          </a:prstGeom>
          <a:noFill/>
        </p:spPr>
        <p:txBody>
          <a:bodyPr wrap="square" rtlCol="0">
            <a:spAutoFit/>
          </a:bodyPr>
          <a:lstStyle/>
          <a:p>
            <a:pPr>
              <a:lnSpc>
                <a:spcPct val="150000"/>
              </a:lnSpc>
            </a:pPr>
            <a:r>
              <a:rPr lang="es-CL" sz="1600" dirty="0">
                <a:effectLst/>
                <a:latin typeface="Century Gothic" panose="020B0502020202020204" pitchFamily="34" charset="0"/>
                <a:ea typeface="Roboto" panose="02000000000000000000" pitchFamily="2" charset="0"/>
                <a:cs typeface="Times New Roman" panose="02020603050405020304" pitchFamily="18" charset="0"/>
              </a:rPr>
              <a:t>3) Gestión de los pagos impulsada en el sector público : Sistema de </a:t>
            </a:r>
            <a:r>
              <a:rPr lang="es-CL" sz="1600" b="1" u="sng" dirty="0">
                <a:effectLst/>
                <a:latin typeface="Century Gothic" panose="020B0502020202020204" pitchFamily="34" charset="0"/>
                <a:ea typeface="Roboto" panose="02000000000000000000" pitchFamily="2" charset="0"/>
                <a:cs typeface="Times New Roman" panose="02020603050405020304" pitchFamily="18" charset="0"/>
              </a:rPr>
              <a:t>Pago Automatizado de Proveedores del Estado </a:t>
            </a:r>
            <a:r>
              <a:rPr lang="es-CL" sz="1600" dirty="0">
                <a:effectLst/>
                <a:latin typeface="Century Gothic" panose="020B0502020202020204" pitchFamily="34" charset="0"/>
                <a:ea typeface="Roboto" panose="02000000000000000000" pitchFamily="2" charset="0"/>
                <a:cs typeface="Times New Roman" panose="02020603050405020304" pitchFamily="18" charset="0"/>
              </a:rPr>
              <a:t>(“PPA”)  TGR</a:t>
            </a:r>
            <a:endParaRPr lang="es-CL" sz="1600" dirty="0">
              <a:latin typeface="Century Gothic" panose="020B0502020202020204" pitchFamily="34" charset="0"/>
              <a:ea typeface="Roboto" panose="02000000000000000000" pitchFamily="2" charset="0"/>
              <a:cs typeface="Times New Roman" panose="02020603050405020304" pitchFamily="18" charset="0"/>
            </a:endParaRPr>
          </a:p>
        </p:txBody>
      </p:sp>
      <p:sp>
        <p:nvSpPr>
          <p:cNvPr id="8" name="Abrir llave 7">
            <a:extLst>
              <a:ext uri="{FF2B5EF4-FFF2-40B4-BE49-F238E27FC236}">
                <a16:creationId xmlns:a16="http://schemas.microsoft.com/office/drawing/2014/main" id="{39204F93-F8BF-2004-E2E3-F210547585D6}"/>
              </a:ext>
            </a:extLst>
          </p:cNvPr>
          <p:cNvSpPr/>
          <p:nvPr/>
        </p:nvSpPr>
        <p:spPr>
          <a:xfrm>
            <a:off x="115747" y="2357134"/>
            <a:ext cx="327166" cy="234345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Tree>
    <p:extLst>
      <p:ext uri="{BB962C8B-B14F-4D97-AF65-F5344CB8AC3E}">
        <p14:creationId xmlns:p14="http://schemas.microsoft.com/office/powerpoint/2010/main" val="2378910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DA747515-860D-E9DB-4E6D-2DE20967CF6A}"/>
              </a:ext>
            </a:extLst>
          </p:cNvPr>
          <p:cNvSpPr/>
          <p:nvPr/>
        </p:nvSpPr>
        <p:spPr>
          <a:xfrm rot="2700000">
            <a:off x="4820899" y="2902211"/>
            <a:ext cx="379380" cy="379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9" name="Google Shape;57;p1">
            <a:extLst>
              <a:ext uri="{FF2B5EF4-FFF2-40B4-BE49-F238E27FC236}">
                <a16:creationId xmlns:a16="http://schemas.microsoft.com/office/drawing/2014/main" id="{DD8E8CAC-7369-E56C-6296-41C5466A18C5}"/>
              </a:ext>
            </a:extLst>
          </p:cNvPr>
          <p:cNvSpPr txBox="1">
            <a:spLocks/>
          </p:cNvSpPr>
          <p:nvPr/>
        </p:nvSpPr>
        <p:spPr>
          <a:xfrm>
            <a:off x="404813" y="1112348"/>
            <a:ext cx="6951959" cy="764885"/>
          </a:xfrm>
          <a:prstGeom prst="rect">
            <a:avLst/>
          </a:prstGeom>
          <a:noFill/>
          <a:ln>
            <a:noFill/>
          </a:ln>
        </p:spPr>
        <p:txBody>
          <a:bodyPr spcFirstLastPara="1" vert="horz" wrap="square" lIns="121900" tIns="121900" rIns="121900" bIns="121900" numCol="1" rtlCol="0" anchor="t" anchorCtr="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ts val="4960"/>
              </a:lnSpc>
              <a:spcBef>
                <a:spcPts val="0"/>
              </a:spcBef>
              <a:buSzPts val="5200"/>
            </a:pPr>
            <a:endParaRPr lang="es-ES" sz="44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11" name="CuadroTexto 10">
            <a:extLst>
              <a:ext uri="{FF2B5EF4-FFF2-40B4-BE49-F238E27FC236}">
                <a16:creationId xmlns:a16="http://schemas.microsoft.com/office/drawing/2014/main" id="{E84EEFB4-7877-9F81-E369-70AF468BF1DE}"/>
              </a:ext>
            </a:extLst>
          </p:cNvPr>
          <p:cNvSpPr txBox="1"/>
          <p:nvPr/>
        </p:nvSpPr>
        <p:spPr>
          <a:xfrm>
            <a:off x="582930" y="1410280"/>
            <a:ext cx="10895647" cy="670120"/>
          </a:xfrm>
          <a:prstGeom prst="rect">
            <a:avLst/>
          </a:prstGeom>
          <a:noFill/>
        </p:spPr>
        <p:txBody>
          <a:bodyPr wrap="square">
            <a:spAutoFit/>
          </a:bodyPr>
          <a:lstStyle/>
          <a:p>
            <a:pPr algn="just">
              <a:lnSpc>
                <a:spcPct val="107000"/>
              </a:lnSpc>
              <a:spcAft>
                <a:spcPts val="800"/>
              </a:spcAft>
            </a:pPr>
            <a:r>
              <a:rPr lang="es-CL" sz="1800" dirty="0">
                <a:effectLst/>
                <a:latin typeface="Century Gothic" panose="020B0502020202020204" pitchFamily="34" charset="0"/>
                <a:ea typeface="Calibri" panose="020F0502020204030204" pitchFamily="34" charset="0"/>
                <a:cs typeface="Times New Roman" panose="02020603050405020304" pitchFamily="18" charset="0"/>
              </a:rPr>
              <a:t>El </a:t>
            </a:r>
            <a:r>
              <a:rPr lang="es-CL" sz="1800" b="1" dirty="0">
                <a:effectLst/>
                <a:latin typeface="Century Gothic" panose="020B0502020202020204" pitchFamily="34" charset="0"/>
                <a:ea typeface="Calibri" panose="020F0502020204030204" pitchFamily="34" charset="0"/>
                <a:cs typeface="Times New Roman" panose="02020603050405020304" pitchFamily="18" charset="0"/>
              </a:rPr>
              <a:t>principal problema</a:t>
            </a:r>
            <a:r>
              <a:rPr lang="es-CL" sz="1800" dirty="0">
                <a:effectLst/>
                <a:latin typeface="Century Gothic" panose="020B0502020202020204" pitchFamily="34" charset="0"/>
                <a:ea typeface="Calibri" panose="020F0502020204030204" pitchFamily="34" charset="0"/>
                <a:cs typeface="Times New Roman" panose="02020603050405020304" pitchFamily="18" charset="0"/>
              </a:rPr>
              <a:t> identificado por los encuestados y que se deriva del no pago oportuno de la factura es la </a:t>
            </a:r>
            <a:r>
              <a:rPr lang="es-CL" sz="1800" b="1" dirty="0">
                <a:effectLst/>
                <a:latin typeface="Century Gothic" panose="020B0502020202020204" pitchFamily="34" charset="0"/>
                <a:ea typeface="Calibri" panose="020F0502020204030204" pitchFamily="34" charset="0"/>
                <a:cs typeface="Times New Roman" panose="02020603050405020304" pitchFamily="18" charset="0"/>
              </a:rPr>
              <a:t>restricción de liquidez y flujo de caja con un 85,9%</a:t>
            </a:r>
            <a:r>
              <a:rPr lang="es-CL" sz="1800" dirty="0">
                <a:effectLst/>
                <a:latin typeface="Century Gothic" panose="020B0502020202020204" pitchFamily="34" charset="0"/>
                <a:ea typeface="Calibri" panose="020F0502020204030204" pitchFamily="34" charset="0"/>
                <a:cs typeface="Times New Roman" panose="02020603050405020304" pitchFamily="18" charset="0"/>
              </a:rPr>
              <a:t> de las menciones</a:t>
            </a:r>
            <a:endParaRPr lang="es-CL" dirty="0">
              <a:latin typeface="Century Gothic" panose="020B0502020202020204" pitchFamily="34" charset="0"/>
            </a:endParaRPr>
          </a:p>
        </p:txBody>
      </p:sp>
      <p:pic>
        <p:nvPicPr>
          <p:cNvPr id="3" name="Imagen 2" descr="Tabla&#10;&#10;Descripción generada automáticamente">
            <a:extLst>
              <a:ext uri="{FF2B5EF4-FFF2-40B4-BE49-F238E27FC236}">
                <a16:creationId xmlns:a16="http://schemas.microsoft.com/office/drawing/2014/main" id="{61ADA981-87D3-A98E-66DA-7420B0B2469A}"/>
              </a:ext>
            </a:extLst>
          </p:cNvPr>
          <p:cNvPicPr>
            <a:picLocks noChangeAspect="1"/>
          </p:cNvPicPr>
          <p:nvPr/>
        </p:nvPicPr>
        <p:blipFill>
          <a:blip r:embed="rId3"/>
          <a:stretch>
            <a:fillRect/>
          </a:stretch>
        </p:blipFill>
        <p:spPr>
          <a:xfrm>
            <a:off x="425045" y="2153104"/>
            <a:ext cx="6931728" cy="4704896"/>
          </a:xfrm>
          <a:prstGeom prst="rect">
            <a:avLst/>
          </a:prstGeom>
        </p:spPr>
      </p:pic>
      <p:sp>
        <p:nvSpPr>
          <p:cNvPr id="10" name="CuadroTexto 9">
            <a:extLst>
              <a:ext uri="{FF2B5EF4-FFF2-40B4-BE49-F238E27FC236}">
                <a16:creationId xmlns:a16="http://schemas.microsoft.com/office/drawing/2014/main" id="{D543B3BF-5A7A-EF15-9866-4E70FA3C93E9}"/>
              </a:ext>
            </a:extLst>
          </p:cNvPr>
          <p:cNvSpPr txBox="1"/>
          <p:nvPr/>
        </p:nvSpPr>
        <p:spPr>
          <a:xfrm>
            <a:off x="7935826" y="2468200"/>
            <a:ext cx="3623311" cy="3416320"/>
          </a:xfrm>
          <a:prstGeom prst="rect">
            <a:avLst/>
          </a:prstGeom>
          <a:noFill/>
        </p:spPr>
        <p:txBody>
          <a:bodyPr wrap="square">
            <a:spAutoFit/>
          </a:bodyPr>
          <a:lstStyle/>
          <a:p>
            <a:r>
              <a:rPr lang="es-MX" i="1" dirty="0">
                <a:latin typeface="Century Gothic" panose="020B0502020202020204" pitchFamily="34" charset="0"/>
              </a:rPr>
              <a:t>“La obligación de pago a 30 días no puede darse a pymes, ya que pactamos entre pymes los plazos por insumos y estos en general fluctúan en 60 días: compro, proceso y entrego antes de 30 días, facturo y espero el pago, que al realizarse, me permite pagar y cierro el ciclo de 60 días”. - Encuestado</a:t>
            </a:r>
          </a:p>
          <a:p>
            <a:endParaRPr lang="es-CL" i="1" dirty="0">
              <a:latin typeface="Century Gothic" panose="020B0502020202020204" pitchFamily="34" charset="0"/>
            </a:endParaRPr>
          </a:p>
        </p:txBody>
      </p:sp>
      <p:sp>
        <p:nvSpPr>
          <p:cNvPr id="2" name="Rectángulo 1">
            <a:extLst>
              <a:ext uri="{FF2B5EF4-FFF2-40B4-BE49-F238E27FC236}">
                <a16:creationId xmlns:a16="http://schemas.microsoft.com/office/drawing/2014/main" id="{8BA068E9-4F92-CBF2-398F-F885774B20DE}"/>
              </a:ext>
            </a:extLst>
          </p:cNvPr>
          <p:cNvSpPr/>
          <p:nvPr/>
        </p:nvSpPr>
        <p:spPr>
          <a:xfrm>
            <a:off x="0" y="0"/>
            <a:ext cx="12192000" cy="1189704"/>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12" name="Imagen 11" descr="Interfaz de usuario gráfica&#10;&#10;Descripción generada automáticamente con confianza baja">
            <a:extLst>
              <a:ext uri="{FF2B5EF4-FFF2-40B4-BE49-F238E27FC236}">
                <a16:creationId xmlns:a16="http://schemas.microsoft.com/office/drawing/2014/main" id="{CF5200CC-2289-F45A-E18D-4F216ABFE301}"/>
              </a:ext>
            </a:extLst>
          </p:cNvPr>
          <p:cNvPicPr>
            <a:picLocks noChangeAspect="1"/>
          </p:cNvPicPr>
          <p:nvPr/>
        </p:nvPicPr>
        <p:blipFill>
          <a:blip r:embed="rId4"/>
          <a:stretch>
            <a:fillRect/>
          </a:stretch>
        </p:blipFill>
        <p:spPr>
          <a:xfrm>
            <a:off x="9069425" y="57918"/>
            <a:ext cx="3006828" cy="1073867"/>
          </a:xfrm>
          <a:prstGeom prst="rect">
            <a:avLst/>
          </a:prstGeom>
        </p:spPr>
      </p:pic>
      <p:sp>
        <p:nvSpPr>
          <p:cNvPr id="13" name="Título 1">
            <a:extLst>
              <a:ext uri="{FF2B5EF4-FFF2-40B4-BE49-F238E27FC236}">
                <a16:creationId xmlns:a16="http://schemas.microsoft.com/office/drawing/2014/main" id="{69345315-BB11-FD96-166E-657C0D6E178D}"/>
              </a:ext>
            </a:extLst>
          </p:cNvPr>
          <p:cNvSpPr txBox="1">
            <a:spLocks/>
          </p:cNvSpPr>
          <p:nvPr/>
        </p:nvSpPr>
        <p:spPr>
          <a:xfrm>
            <a:off x="207466" y="260810"/>
            <a:ext cx="7063146" cy="77837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L" sz="3200" dirty="0">
                <a:solidFill>
                  <a:schemeClr val="bg1"/>
                </a:solidFill>
                <a:latin typeface="Roboto Black" panose="02000000000000000000" pitchFamily="2" charset="0"/>
                <a:ea typeface="Roboto Black" panose="02000000000000000000" pitchFamily="2" charset="0"/>
                <a:cs typeface="Times New Roman" panose="02020603050405020304" pitchFamily="18" charset="0"/>
              </a:rPr>
              <a:t>Pago a 30 días/2024</a:t>
            </a:r>
          </a:p>
        </p:txBody>
      </p:sp>
    </p:spTree>
    <p:extLst>
      <p:ext uri="{BB962C8B-B14F-4D97-AF65-F5344CB8AC3E}">
        <p14:creationId xmlns:p14="http://schemas.microsoft.com/office/powerpoint/2010/main" val="2703458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DA747515-860D-E9DB-4E6D-2DE20967CF6A}"/>
              </a:ext>
            </a:extLst>
          </p:cNvPr>
          <p:cNvSpPr/>
          <p:nvPr/>
        </p:nvSpPr>
        <p:spPr>
          <a:xfrm rot="2700000">
            <a:off x="4820899" y="2902211"/>
            <a:ext cx="379380" cy="379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9" name="Google Shape;57;p1">
            <a:extLst>
              <a:ext uri="{FF2B5EF4-FFF2-40B4-BE49-F238E27FC236}">
                <a16:creationId xmlns:a16="http://schemas.microsoft.com/office/drawing/2014/main" id="{DD8E8CAC-7369-E56C-6296-41C5466A18C5}"/>
              </a:ext>
            </a:extLst>
          </p:cNvPr>
          <p:cNvSpPr txBox="1">
            <a:spLocks/>
          </p:cNvSpPr>
          <p:nvPr/>
        </p:nvSpPr>
        <p:spPr>
          <a:xfrm>
            <a:off x="207466" y="1036229"/>
            <a:ext cx="9606246" cy="422786"/>
          </a:xfrm>
          <a:prstGeom prst="rect">
            <a:avLst/>
          </a:prstGeom>
          <a:noFill/>
          <a:ln>
            <a:noFill/>
          </a:ln>
        </p:spPr>
        <p:txBody>
          <a:bodyPr spcFirstLastPara="1" vert="horz" wrap="square" lIns="121900" tIns="121900" rIns="121900" bIns="121900" numCol="1" rtlCol="0" anchor="t" anchorCtr="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ts val="4960"/>
              </a:lnSpc>
              <a:spcBef>
                <a:spcPts val="0"/>
              </a:spcBef>
              <a:buSzPts val="5200"/>
            </a:pPr>
            <a:r>
              <a:rPr lang="es-ES" sz="2000" b="1" u="sng" dirty="0">
                <a:solidFill>
                  <a:schemeClr val="bg2">
                    <a:lumMod val="10000"/>
                  </a:schemeClr>
                </a:solidFill>
                <a:latin typeface="Century Gothic" panose="020B0502020202020204" pitchFamily="34" charset="0"/>
                <a:ea typeface="Lato" panose="020F0502020204030203" pitchFamily="34" charset="0"/>
                <a:cs typeface="Lato" panose="020F0502020204030203" pitchFamily="34" charset="0"/>
              </a:rPr>
              <a:t>Consideraciones generales</a:t>
            </a:r>
          </a:p>
        </p:txBody>
      </p:sp>
      <p:sp>
        <p:nvSpPr>
          <p:cNvPr id="13" name="CuadroTexto 12">
            <a:extLst>
              <a:ext uri="{FF2B5EF4-FFF2-40B4-BE49-F238E27FC236}">
                <a16:creationId xmlns:a16="http://schemas.microsoft.com/office/drawing/2014/main" id="{FCDB34AC-7355-737C-6B6A-4FABEEBFCB0E}"/>
              </a:ext>
            </a:extLst>
          </p:cNvPr>
          <p:cNvSpPr txBox="1"/>
          <p:nvPr/>
        </p:nvSpPr>
        <p:spPr>
          <a:xfrm>
            <a:off x="-638512" y="2672239"/>
            <a:ext cx="12437222" cy="4185761"/>
          </a:xfrm>
          <a:prstGeom prst="rect">
            <a:avLst/>
          </a:prstGeom>
          <a:noFill/>
        </p:spPr>
        <p:txBody>
          <a:bodyPr wrap="square" rtlCol="0" anchor="ctr">
            <a:spAutoFit/>
          </a:bodyPr>
          <a:lstStyle/>
          <a:p>
            <a:pPr marL="1238235" lvl="1" indent="-171450">
              <a:buSzPts val="1800"/>
              <a:buFont typeface="Arial" panose="020B0604020202020204" pitchFamily="34" charset="0"/>
              <a:buChar char="•"/>
            </a:pPr>
            <a:r>
              <a:rPr lang="es-MX" sz="1400" dirty="0">
                <a:latin typeface="Century Gothic" panose="020B0502020202020204" pitchFamily="34" charset="0"/>
                <a:sym typeface="Lato"/>
              </a:rPr>
              <a:t>Establecimientos comerciales de zonas extremas y aisladas del país que compran al por mayor mercadería a empresas de mayor tamaño, para contar con abastecimiento suficiente para hacer frente a la temporada de invierno en que, muchas veces, se producen eventos climáticos que impiden un normal abastecimiento;</a:t>
            </a:r>
          </a:p>
          <a:p>
            <a:pPr marL="1238235" lvl="1" indent="-171450">
              <a:buSzPts val="1800"/>
              <a:buFont typeface="Arial" panose="020B0604020202020204" pitchFamily="34" charset="0"/>
              <a:buChar char="•"/>
            </a:pPr>
            <a:endParaRPr lang="es-MX" sz="1400" dirty="0">
              <a:latin typeface="Century Gothic" panose="020B0502020202020204" pitchFamily="34" charset="0"/>
              <a:sym typeface="Lato"/>
            </a:endParaRPr>
          </a:p>
          <a:p>
            <a:pPr marL="1238235" lvl="1" indent="-171450">
              <a:buSzPts val="1800"/>
              <a:buFont typeface="Arial" panose="020B0604020202020204" pitchFamily="34" charset="0"/>
              <a:buChar char="•"/>
            </a:pPr>
            <a:r>
              <a:rPr lang="es-MX" sz="1400" dirty="0">
                <a:latin typeface="Century Gothic" panose="020B0502020202020204" pitchFamily="34" charset="0"/>
                <a:sym typeface="Lato"/>
              </a:rPr>
              <a:t>Establecimientos comerciales de zonas que ven aumentado el número de clientes por temporada estival, los cuales deben comprar a una empresa de mayor tamaño productos en una cantidad muy superior a lo usual para poder hacer frente a épocas de mayor demanda;</a:t>
            </a:r>
          </a:p>
          <a:p>
            <a:pPr marL="1238235" lvl="1" indent="-171450">
              <a:buSzPts val="1800"/>
              <a:buFont typeface="Arial" panose="020B0604020202020204" pitchFamily="34" charset="0"/>
              <a:buChar char="•"/>
            </a:pPr>
            <a:endParaRPr lang="es-MX" sz="1400" dirty="0">
              <a:latin typeface="Century Gothic" panose="020B0502020202020204" pitchFamily="34" charset="0"/>
              <a:sym typeface="Lato"/>
            </a:endParaRPr>
          </a:p>
          <a:p>
            <a:pPr marL="1238235" lvl="1" indent="-171450">
              <a:buSzPts val="1800"/>
              <a:buFont typeface="Arial" panose="020B0604020202020204" pitchFamily="34" charset="0"/>
              <a:buChar char="•"/>
            </a:pPr>
            <a:r>
              <a:rPr lang="es-MX" sz="1400" dirty="0">
                <a:latin typeface="Century Gothic" panose="020B0502020202020204" pitchFamily="34" charset="0"/>
                <a:sym typeface="Lato"/>
              </a:rPr>
              <a:t>Un caso similar ocurre con microempresas (muchas de ellas Microempresas Familiares (MEF)), como </a:t>
            </a:r>
            <a:r>
              <a:rPr lang="es-MX" sz="1400" dirty="0" err="1">
                <a:latin typeface="Century Gothic" panose="020B0502020202020204" pitchFamily="34" charset="0"/>
                <a:sym typeface="Lato"/>
              </a:rPr>
              <a:t>minimarkets</a:t>
            </a:r>
            <a:r>
              <a:rPr lang="es-MX" sz="1400" dirty="0">
                <a:latin typeface="Century Gothic" panose="020B0502020202020204" pitchFamily="34" charset="0"/>
                <a:sym typeface="Lato"/>
              </a:rPr>
              <a:t> o negocios de barrio, cuyo sistema se basa en la compra a grandes proveedores (bebidas, abarrotes, etc.), y que con un Proyecto que se apruebe de la manera propuesta, sin modificaciones, verían importantes dificultades en sus abastecimientos y modelos de negocio, alterando así los servicios que prestan y su oportunidad de crecimiento.</a:t>
            </a:r>
          </a:p>
          <a:p>
            <a:pPr marL="1238235" lvl="1" indent="-171450">
              <a:buSzPts val="1800"/>
              <a:buFont typeface="Arial" panose="020B0604020202020204" pitchFamily="34" charset="0"/>
              <a:buChar char="•"/>
            </a:pPr>
            <a:endParaRPr lang="es-MX" sz="1400" dirty="0">
              <a:latin typeface="Century Gothic" panose="020B0502020202020204" pitchFamily="34" charset="0"/>
              <a:sym typeface="Lato"/>
            </a:endParaRPr>
          </a:p>
          <a:p>
            <a:pPr marL="1238235" lvl="1" indent="-171450">
              <a:buSzPts val="1800"/>
              <a:buFont typeface="Arial" panose="020B0604020202020204" pitchFamily="34" charset="0"/>
              <a:buChar char="•"/>
            </a:pPr>
            <a:r>
              <a:rPr lang="es-MX" sz="1400" dirty="0">
                <a:latin typeface="Century Gothic" panose="020B0502020202020204" pitchFamily="34" charset="0"/>
                <a:sym typeface="Lato"/>
              </a:rPr>
              <a:t>Pequeños agricultores que deben comprar grandes cantidades de fertilizantes para extensos períodos de producción previos a las cosechas;</a:t>
            </a:r>
          </a:p>
          <a:p>
            <a:pPr marL="1238235" lvl="1" indent="-171450">
              <a:buSzPts val="1800"/>
              <a:buFont typeface="Arial" panose="020B0604020202020204" pitchFamily="34" charset="0"/>
              <a:buChar char="•"/>
            </a:pPr>
            <a:endParaRPr lang="es-MX" sz="1400" dirty="0">
              <a:latin typeface="Century Gothic" panose="020B0502020202020204" pitchFamily="34" charset="0"/>
              <a:sym typeface="Lato"/>
            </a:endParaRPr>
          </a:p>
          <a:p>
            <a:pPr marL="1238235" lvl="1" indent="-171450">
              <a:buSzPts val="1800"/>
              <a:buFont typeface="Arial" panose="020B0604020202020204" pitchFamily="34" charset="0"/>
              <a:buChar char="•"/>
            </a:pPr>
            <a:r>
              <a:rPr lang="es-MX" sz="1400" dirty="0">
                <a:latin typeface="Century Gothic" panose="020B0502020202020204" pitchFamily="34" charset="0"/>
                <a:sym typeface="Lato"/>
              </a:rPr>
              <a:t>Productores audiovisuales que deben pagar por los bienes y servicios vinculados a esa producción, la cual verá sus frutos en un período superior a los 30 días (hay que considerar que la casi generalidad de los productores de este rubro son pequeños y medianos).</a:t>
            </a:r>
            <a:endParaRPr lang="es-ES" sz="1400" dirty="0">
              <a:latin typeface="Century Gothic" panose="020B0502020202020204" pitchFamily="34" charset="0"/>
              <a:sym typeface="Lato"/>
            </a:endParaRPr>
          </a:p>
        </p:txBody>
      </p:sp>
      <p:sp>
        <p:nvSpPr>
          <p:cNvPr id="2" name="Rectángulo 1">
            <a:extLst>
              <a:ext uri="{FF2B5EF4-FFF2-40B4-BE49-F238E27FC236}">
                <a16:creationId xmlns:a16="http://schemas.microsoft.com/office/drawing/2014/main" id="{0F29082C-E37C-14F1-E8B2-8690863D8184}"/>
              </a:ext>
            </a:extLst>
          </p:cNvPr>
          <p:cNvSpPr/>
          <p:nvPr/>
        </p:nvSpPr>
        <p:spPr>
          <a:xfrm>
            <a:off x="0" y="0"/>
            <a:ext cx="12192000" cy="1189704"/>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3" name="Imagen 2" descr="Interfaz de usuario gráfica&#10;&#10;Descripción generada automáticamente con confianza baja">
            <a:extLst>
              <a:ext uri="{FF2B5EF4-FFF2-40B4-BE49-F238E27FC236}">
                <a16:creationId xmlns:a16="http://schemas.microsoft.com/office/drawing/2014/main" id="{FB903F14-C516-DAF3-CE69-568781682C7D}"/>
              </a:ext>
            </a:extLst>
          </p:cNvPr>
          <p:cNvPicPr>
            <a:picLocks noChangeAspect="1"/>
          </p:cNvPicPr>
          <p:nvPr/>
        </p:nvPicPr>
        <p:blipFill>
          <a:blip r:embed="rId3"/>
          <a:stretch>
            <a:fillRect/>
          </a:stretch>
        </p:blipFill>
        <p:spPr>
          <a:xfrm>
            <a:off x="9069425" y="57918"/>
            <a:ext cx="3006828" cy="1073867"/>
          </a:xfrm>
          <a:prstGeom prst="rect">
            <a:avLst/>
          </a:prstGeom>
        </p:spPr>
      </p:pic>
      <p:sp>
        <p:nvSpPr>
          <p:cNvPr id="4" name="Título 1">
            <a:extLst>
              <a:ext uri="{FF2B5EF4-FFF2-40B4-BE49-F238E27FC236}">
                <a16:creationId xmlns:a16="http://schemas.microsoft.com/office/drawing/2014/main" id="{11EDE797-12FF-DB0C-D857-C4FBE8D0E77F}"/>
              </a:ext>
            </a:extLst>
          </p:cNvPr>
          <p:cNvSpPr txBox="1">
            <a:spLocks/>
          </p:cNvSpPr>
          <p:nvPr/>
        </p:nvSpPr>
        <p:spPr>
          <a:xfrm>
            <a:off x="207466" y="260810"/>
            <a:ext cx="7063146" cy="77837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L" sz="3200" dirty="0">
                <a:solidFill>
                  <a:schemeClr val="bg1"/>
                </a:solidFill>
                <a:latin typeface="Roboto Black" panose="02000000000000000000" pitchFamily="2" charset="0"/>
                <a:ea typeface="Roboto Black" panose="02000000000000000000" pitchFamily="2" charset="0"/>
                <a:cs typeface="Times New Roman" panose="02020603050405020304" pitchFamily="18" charset="0"/>
              </a:rPr>
              <a:t>Pago a 30 días/2024</a:t>
            </a:r>
          </a:p>
        </p:txBody>
      </p:sp>
      <p:sp>
        <p:nvSpPr>
          <p:cNvPr id="10" name="CuadroTexto 9">
            <a:extLst>
              <a:ext uri="{FF2B5EF4-FFF2-40B4-BE49-F238E27FC236}">
                <a16:creationId xmlns:a16="http://schemas.microsoft.com/office/drawing/2014/main" id="{BF576582-8A22-651E-6AE0-ED1FD307FCD8}"/>
              </a:ext>
            </a:extLst>
          </p:cNvPr>
          <p:cNvSpPr txBox="1"/>
          <p:nvPr/>
        </p:nvSpPr>
        <p:spPr>
          <a:xfrm>
            <a:off x="207466" y="1911298"/>
            <a:ext cx="11302794" cy="584775"/>
          </a:xfrm>
          <a:prstGeom prst="rect">
            <a:avLst/>
          </a:prstGeom>
          <a:noFill/>
        </p:spPr>
        <p:txBody>
          <a:bodyPr wrap="square" rtlCol="0">
            <a:spAutoFit/>
          </a:bodyPr>
          <a:lstStyle/>
          <a:p>
            <a:r>
              <a:rPr lang="es-ES" sz="1600" dirty="0">
                <a:latin typeface="Century Gothic" panose="020B0502020202020204" pitchFamily="34" charset="0"/>
                <a:sym typeface="Lato"/>
              </a:rPr>
              <a:t>Ese trabajo con las MiPymes, desarrollado también en directo y en contacto con ellos y sus problemas, nos ha permitido identificar ciertas cuestiones generales a tener en cuenta en una discusión como esta:</a:t>
            </a:r>
          </a:p>
        </p:txBody>
      </p:sp>
    </p:spTree>
    <p:extLst>
      <p:ext uri="{BB962C8B-B14F-4D97-AF65-F5344CB8AC3E}">
        <p14:creationId xmlns:p14="http://schemas.microsoft.com/office/powerpoint/2010/main" val="3606001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1782699-BA19-9B37-2ABD-E23EF651E3BE}"/>
              </a:ext>
            </a:extLst>
          </p:cNvPr>
          <p:cNvSpPr/>
          <p:nvPr/>
        </p:nvSpPr>
        <p:spPr>
          <a:xfrm>
            <a:off x="0" y="0"/>
            <a:ext cx="12192000" cy="1189704"/>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5" name="Imagen 4" descr="Interfaz de usuario gráfica&#10;&#10;Descripción generada automáticamente con confianza baja">
            <a:extLst>
              <a:ext uri="{FF2B5EF4-FFF2-40B4-BE49-F238E27FC236}">
                <a16:creationId xmlns:a16="http://schemas.microsoft.com/office/drawing/2014/main" id="{18A85CDD-6DE8-0445-456E-59E10712295F}"/>
              </a:ext>
            </a:extLst>
          </p:cNvPr>
          <p:cNvPicPr>
            <a:picLocks noChangeAspect="1"/>
          </p:cNvPicPr>
          <p:nvPr/>
        </p:nvPicPr>
        <p:blipFill>
          <a:blip r:embed="rId2"/>
          <a:stretch>
            <a:fillRect/>
          </a:stretch>
        </p:blipFill>
        <p:spPr>
          <a:xfrm>
            <a:off x="9069425" y="57918"/>
            <a:ext cx="3006828" cy="1073867"/>
          </a:xfrm>
          <a:prstGeom prst="rect">
            <a:avLst/>
          </a:prstGeom>
        </p:spPr>
      </p:pic>
      <p:sp>
        <p:nvSpPr>
          <p:cNvPr id="7" name="Título 1">
            <a:extLst>
              <a:ext uri="{FF2B5EF4-FFF2-40B4-BE49-F238E27FC236}">
                <a16:creationId xmlns:a16="http://schemas.microsoft.com/office/drawing/2014/main" id="{2D9EFE2C-FA37-0D51-943B-2563ED93F16E}"/>
              </a:ext>
            </a:extLst>
          </p:cNvPr>
          <p:cNvSpPr txBox="1">
            <a:spLocks/>
          </p:cNvSpPr>
          <p:nvPr/>
        </p:nvSpPr>
        <p:spPr>
          <a:xfrm>
            <a:off x="333077" y="260810"/>
            <a:ext cx="7063146" cy="77837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L" sz="3200" dirty="0">
                <a:solidFill>
                  <a:schemeClr val="bg1"/>
                </a:solidFill>
                <a:latin typeface="Roboto Black" panose="02000000000000000000" pitchFamily="2" charset="0"/>
                <a:ea typeface="Roboto Black" panose="02000000000000000000" pitchFamily="2" charset="0"/>
                <a:cs typeface="Times New Roman" panose="02020603050405020304" pitchFamily="18" charset="0"/>
              </a:rPr>
              <a:t>Pago a 30 días/2024</a:t>
            </a:r>
          </a:p>
        </p:txBody>
      </p:sp>
      <p:sp>
        <p:nvSpPr>
          <p:cNvPr id="8" name="CuadroTexto 7">
            <a:extLst>
              <a:ext uri="{FF2B5EF4-FFF2-40B4-BE49-F238E27FC236}">
                <a16:creationId xmlns:a16="http://schemas.microsoft.com/office/drawing/2014/main" id="{C7439B8F-933A-360D-36FB-0D4E1D84DF6E}"/>
              </a:ext>
            </a:extLst>
          </p:cNvPr>
          <p:cNvSpPr txBox="1"/>
          <p:nvPr/>
        </p:nvSpPr>
        <p:spPr>
          <a:xfrm>
            <a:off x="4494106" y="1253741"/>
            <a:ext cx="3624710" cy="369332"/>
          </a:xfrm>
          <a:prstGeom prst="rect">
            <a:avLst/>
          </a:prstGeom>
          <a:noFill/>
        </p:spPr>
        <p:txBody>
          <a:bodyPr wrap="none" rtlCol="0">
            <a:spAutoFit/>
          </a:bodyPr>
          <a:lstStyle/>
          <a:p>
            <a:r>
              <a:rPr lang="es-CL" sz="1800" b="1" u="sng" dirty="0">
                <a:effectLst/>
                <a:latin typeface="Century Gothic" panose="020B0502020202020204" pitchFamily="34" charset="0"/>
                <a:cs typeface="Times New Roman" panose="02020603050405020304" pitchFamily="18" charset="0"/>
              </a:rPr>
              <a:t>FUNDAMENTOS DEL PROYECTO </a:t>
            </a:r>
            <a:endParaRPr lang="es-CL" b="1" u="sng" dirty="0">
              <a:latin typeface="Century Gothic" panose="020B0502020202020204" pitchFamily="34" charset="0"/>
              <a:cs typeface="Times New Roman" panose="02020603050405020304" pitchFamily="18" charset="0"/>
            </a:endParaRPr>
          </a:p>
        </p:txBody>
      </p:sp>
      <p:sp>
        <p:nvSpPr>
          <p:cNvPr id="9" name="CuadroTexto 8">
            <a:extLst>
              <a:ext uri="{FF2B5EF4-FFF2-40B4-BE49-F238E27FC236}">
                <a16:creationId xmlns:a16="http://schemas.microsoft.com/office/drawing/2014/main" id="{123F989D-18C5-C00B-11EA-1E9C40A7FC77}"/>
              </a:ext>
            </a:extLst>
          </p:cNvPr>
          <p:cNvSpPr txBox="1"/>
          <p:nvPr/>
        </p:nvSpPr>
        <p:spPr>
          <a:xfrm>
            <a:off x="4068509" y="1589426"/>
            <a:ext cx="4475905" cy="369332"/>
          </a:xfrm>
          <a:prstGeom prst="rect">
            <a:avLst/>
          </a:prstGeom>
          <a:noFill/>
        </p:spPr>
        <p:txBody>
          <a:bodyPr wrap="none" rtlCol="0">
            <a:spAutoFit/>
          </a:bodyPr>
          <a:lstStyle/>
          <a:p>
            <a:r>
              <a:rPr lang="es-CL" dirty="0">
                <a:solidFill>
                  <a:srgbClr val="FF0000"/>
                </a:solidFill>
                <a:highlight>
                  <a:srgbClr val="FFFF00"/>
                </a:highlight>
                <a:latin typeface="Century Gothic" panose="020B0502020202020204" pitchFamily="34" charset="0"/>
                <a:cs typeface="Times New Roman" panose="02020603050405020304" pitchFamily="18" charset="0"/>
              </a:rPr>
              <a:t>Falencias y problemas de la ley 21.131</a:t>
            </a:r>
          </a:p>
        </p:txBody>
      </p:sp>
      <p:sp>
        <p:nvSpPr>
          <p:cNvPr id="10" name="CuadroTexto 9">
            <a:extLst>
              <a:ext uri="{FF2B5EF4-FFF2-40B4-BE49-F238E27FC236}">
                <a16:creationId xmlns:a16="http://schemas.microsoft.com/office/drawing/2014/main" id="{32868C08-6B53-C173-D5EA-64681F99DDB6}"/>
              </a:ext>
            </a:extLst>
          </p:cNvPr>
          <p:cNvSpPr txBox="1"/>
          <p:nvPr/>
        </p:nvSpPr>
        <p:spPr>
          <a:xfrm>
            <a:off x="192912" y="2073466"/>
            <a:ext cx="11806176" cy="5222007"/>
          </a:xfrm>
          <a:prstGeom prst="rect">
            <a:avLst/>
          </a:prstGeom>
          <a:noFill/>
        </p:spPr>
        <p:txBody>
          <a:bodyPr wrap="square" rtlCol="0">
            <a:spAutoFit/>
          </a:bodyPr>
          <a:lstStyle/>
          <a:p>
            <a:pPr marL="342900" indent="-342900" algn="just">
              <a:lnSpc>
                <a:spcPct val="150000"/>
              </a:lnSpc>
              <a:buFontTx/>
              <a:buAutoNum type="arabicParenR"/>
            </a:pPr>
            <a:r>
              <a:rPr lang="es-CL" sz="1400" dirty="0">
                <a:effectLst/>
                <a:latin typeface="Century Gothic" panose="020B0502020202020204" pitchFamily="34" charset="0"/>
                <a:cs typeface="Times New Roman" panose="02020603050405020304" pitchFamily="18" charset="0"/>
              </a:rPr>
              <a:t>Se requiere un registro de pagos construido </a:t>
            </a:r>
            <a:r>
              <a:rPr lang="es-CL" sz="1400" b="1" u="sng" dirty="0">
                <a:effectLst/>
                <a:latin typeface="Century Gothic" panose="020B0502020202020204" pitchFamily="34" charset="0"/>
                <a:cs typeface="Times New Roman" panose="02020603050405020304" pitchFamily="18" charset="0"/>
              </a:rPr>
              <a:t>en base a declaraciones juradas efectuadas ante el SI</a:t>
            </a:r>
            <a:r>
              <a:rPr lang="es-CL" sz="1400" dirty="0">
                <a:effectLst/>
                <a:latin typeface="Century Gothic" panose="020B0502020202020204" pitchFamily="34" charset="0"/>
                <a:cs typeface="Times New Roman" panose="02020603050405020304" pitchFamily="18" charset="0"/>
              </a:rPr>
              <a:t>I  </a:t>
            </a:r>
            <a:r>
              <a:rPr lang="es-CL" sz="1400" dirty="0">
                <a:effectLst/>
                <a:highlight>
                  <a:srgbClr val="00FF00"/>
                </a:highlight>
                <a:latin typeface="Century Gothic" panose="020B0502020202020204" pitchFamily="34" charset="0"/>
                <a:cs typeface="Times New Roman" panose="02020603050405020304" pitchFamily="18" charset="0"/>
              </a:rPr>
              <a:t>OK</a:t>
            </a:r>
          </a:p>
          <a:p>
            <a:pPr algn="just">
              <a:lnSpc>
                <a:spcPct val="150000"/>
              </a:lnSpc>
            </a:pPr>
            <a:endParaRPr lang="es-CL" sz="1400" dirty="0">
              <a:effectLst/>
              <a:latin typeface="Century Gothic" panose="020B0502020202020204" pitchFamily="34" charset="0"/>
              <a:cs typeface="Times New Roman" panose="02020603050405020304" pitchFamily="18" charset="0"/>
            </a:endParaRPr>
          </a:p>
          <a:p>
            <a:pPr algn="just">
              <a:lnSpc>
                <a:spcPct val="150000"/>
              </a:lnSpc>
            </a:pPr>
            <a:r>
              <a:rPr lang="es-CL" sz="1400" dirty="0">
                <a:effectLst/>
                <a:latin typeface="Century Gothic" panose="020B0502020202020204" pitchFamily="34" charset="0"/>
                <a:cs typeface="Times New Roman" panose="02020603050405020304" pitchFamily="18" charset="0"/>
              </a:rPr>
              <a:t>5)Atendido que los efectos del incumplimiento contemplados en la ley son insuficientes para resguardar las reglas de tiempos de pago y prevenir malos pagadores, </a:t>
            </a:r>
            <a:r>
              <a:rPr lang="es-CL" sz="1400" b="1" u="sng" dirty="0">
                <a:latin typeface="Century Gothic" panose="020B0502020202020204" pitchFamily="34" charset="0"/>
                <a:cs typeface="Times New Roman" panose="02020603050405020304" pitchFamily="18" charset="0"/>
              </a:rPr>
              <a:t>é</a:t>
            </a:r>
            <a:r>
              <a:rPr lang="es-CL" sz="1400" b="1" u="sng" dirty="0">
                <a:effectLst/>
                <a:latin typeface="Century Gothic" panose="020B0502020202020204" pitchFamily="34" charset="0"/>
                <a:cs typeface="Times New Roman" panose="02020603050405020304" pitchFamily="18" charset="0"/>
              </a:rPr>
              <a:t>stos deben ser reforzados </a:t>
            </a:r>
            <a:r>
              <a:rPr lang="es-CL" sz="1400" dirty="0">
                <a:effectLst/>
                <a:latin typeface="Century Gothic" panose="020B0502020202020204" pitchFamily="34" charset="0"/>
                <a:cs typeface="Times New Roman" panose="02020603050405020304" pitchFamily="18" charset="0"/>
              </a:rPr>
              <a:t>(</a:t>
            </a:r>
            <a:r>
              <a:rPr lang="es-CL" sz="1400" dirty="0">
                <a:latin typeface="Century Gothic" panose="020B0502020202020204" pitchFamily="34" charset="0"/>
                <a:cs typeface="Times New Roman" panose="02020603050405020304" pitchFamily="18" charset="0"/>
              </a:rPr>
              <a:t>A</a:t>
            </a:r>
            <a:r>
              <a:rPr lang="es-CL" sz="1400" dirty="0">
                <a:effectLst/>
                <a:latin typeface="Century Gothic" panose="020B0502020202020204" pitchFamily="34" charset="0"/>
                <a:cs typeface="Times New Roman" panose="02020603050405020304" pitchFamily="18" charset="0"/>
              </a:rPr>
              <a:t>mplía la aplicabilidad de la acción de indemnización contemplada en la normativa vigente a las hipótesis señaladas</a:t>
            </a:r>
            <a:r>
              <a:rPr lang="es-CL" sz="1400" dirty="0">
                <a:latin typeface="Century Gothic" panose="020B0502020202020204" pitchFamily="34" charset="0"/>
                <a:cs typeface="Times New Roman" panose="02020603050405020304" pitchFamily="18" charset="0"/>
              </a:rPr>
              <a:t>) </a:t>
            </a:r>
            <a:r>
              <a:rPr lang="es-CL" sz="1400" dirty="0">
                <a:effectLst/>
                <a:highlight>
                  <a:srgbClr val="00FF00"/>
                </a:highlight>
                <a:latin typeface="Century Gothic" panose="020B0502020202020204" pitchFamily="34" charset="0"/>
                <a:cs typeface="Times New Roman" panose="02020603050405020304" pitchFamily="18" charset="0"/>
              </a:rPr>
              <a:t>OK</a:t>
            </a:r>
          </a:p>
          <a:p>
            <a:pPr algn="just">
              <a:lnSpc>
                <a:spcPct val="150000"/>
              </a:lnSpc>
            </a:pPr>
            <a:endParaRPr lang="es-CL" sz="1400" dirty="0">
              <a:effectLst/>
              <a:highlight>
                <a:srgbClr val="00FF00"/>
              </a:highlight>
              <a:latin typeface="Century Gothic" panose="020B0502020202020204" pitchFamily="34" charset="0"/>
              <a:cs typeface="Times New Roman" panose="02020603050405020304" pitchFamily="18" charset="0"/>
            </a:endParaRPr>
          </a:p>
          <a:p>
            <a:pPr>
              <a:lnSpc>
                <a:spcPct val="150000"/>
              </a:lnSpc>
            </a:pPr>
            <a:r>
              <a:rPr lang="es-CL" sz="1400" dirty="0">
                <a:effectLst/>
                <a:latin typeface="Century Gothic" panose="020B0502020202020204" pitchFamily="34" charset="0"/>
                <a:cs typeface="Times New Roman" panose="02020603050405020304" pitchFamily="18" charset="0"/>
              </a:rPr>
              <a:t>6) </a:t>
            </a:r>
            <a:r>
              <a:rPr lang="es-CL" sz="1400" b="1" u="sng" dirty="0">
                <a:effectLst/>
                <a:latin typeface="Century Gothic" panose="020B0502020202020204" pitchFamily="34" charset="0"/>
                <a:cs typeface="Times New Roman" panose="02020603050405020304" pitchFamily="18" charset="0"/>
              </a:rPr>
              <a:t>El PPA no se encuentra establecido a nivel legal</a:t>
            </a:r>
            <a:r>
              <a:rPr lang="es-CL" sz="1400" dirty="0">
                <a:effectLst/>
                <a:latin typeface="Century Gothic" panose="020B0502020202020204" pitchFamily="34" charset="0"/>
                <a:cs typeface="Times New Roman" panose="02020603050405020304" pitchFamily="18" charset="0"/>
              </a:rPr>
              <a:t>. El proyecto reconoce este sistema en forma expresa. Además, se reduce de pago de transacciones el plazo realizadas a través de este sistema (de 30 a 20 días) </a:t>
            </a:r>
            <a:r>
              <a:rPr lang="es-CL" sz="1400" dirty="0">
                <a:effectLst/>
                <a:highlight>
                  <a:srgbClr val="00FF00"/>
                </a:highlight>
                <a:latin typeface="Century Gothic" panose="020B0502020202020204" pitchFamily="34" charset="0"/>
                <a:cs typeface="Times New Roman" panose="02020603050405020304" pitchFamily="18" charset="0"/>
              </a:rPr>
              <a:t>OK</a:t>
            </a:r>
          </a:p>
          <a:p>
            <a:pPr>
              <a:lnSpc>
                <a:spcPct val="150000"/>
              </a:lnSpc>
            </a:pPr>
            <a:endParaRPr lang="es-CL" sz="1400" dirty="0">
              <a:effectLst/>
              <a:highlight>
                <a:srgbClr val="00FF00"/>
              </a:highlight>
              <a:latin typeface="Century Gothic" panose="020B0502020202020204" pitchFamily="34" charset="0"/>
              <a:cs typeface="Times New Roman" panose="02020603050405020304" pitchFamily="18" charset="0"/>
            </a:endParaRPr>
          </a:p>
          <a:p>
            <a:pPr>
              <a:lnSpc>
                <a:spcPct val="150000"/>
              </a:lnSpc>
            </a:pPr>
            <a:r>
              <a:rPr lang="es-CL" sz="1400" dirty="0">
                <a:effectLst/>
                <a:latin typeface="Century Gothic" panose="020B0502020202020204" pitchFamily="34" charset="0"/>
                <a:cs typeface="Times New Roman" panose="02020603050405020304" pitchFamily="18" charset="0"/>
              </a:rPr>
              <a:t>7) Ante la existencia de un plazo excepcional para que organismos del </a:t>
            </a:r>
            <a:r>
              <a:rPr lang="es-CL" sz="1400" b="1" u="sng" dirty="0">
                <a:effectLst/>
                <a:latin typeface="Century Gothic" panose="020B0502020202020204" pitchFamily="34" charset="0"/>
                <a:cs typeface="Times New Roman" panose="02020603050405020304" pitchFamily="18" charset="0"/>
              </a:rPr>
              <a:t>Estado </a:t>
            </a:r>
            <a:r>
              <a:rPr lang="es-CL" sz="1400" dirty="0">
                <a:effectLst/>
                <a:latin typeface="Century Gothic" panose="020B0502020202020204" pitchFamily="34" charset="0"/>
                <a:cs typeface="Times New Roman" panose="02020603050405020304" pitchFamily="18" charset="0"/>
              </a:rPr>
              <a:t>paguen en más de treinta días, es necesario </a:t>
            </a:r>
            <a:r>
              <a:rPr lang="es-CL" sz="1400" b="1" u="sng" dirty="0">
                <a:effectLst/>
                <a:latin typeface="Century Gothic" panose="020B0502020202020204" pitchFamily="34" charset="0"/>
                <a:cs typeface="Times New Roman" panose="02020603050405020304" pitchFamily="18" charset="0"/>
              </a:rPr>
              <a:t>avanzar en su </a:t>
            </a:r>
            <a:r>
              <a:rPr lang="es-CL" sz="1400" b="1" u="sng" dirty="0" err="1">
                <a:effectLst/>
                <a:latin typeface="Century Gothic" panose="020B0502020202020204" pitchFamily="34" charset="0"/>
                <a:cs typeface="Times New Roman" panose="02020603050405020304" pitchFamily="18" charset="0"/>
              </a:rPr>
              <a:t>reducción</a:t>
            </a:r>
            <a:r>
              <a:rPr lang="es-CL" sz="1400" b="1" u="sng" dirty="0">
                <a:effectLst/>
                <a:latin typeface="Century Gothic" panose="020B0502020202020204" pitchFamily="34" charset="0"/>
                <a:cs typeface="Times New Roman" panose="02020603050405020304" pitchFamily="18" charset="0"/>
              </a:rPr>
              <a:t> </a:t>
            </a:r>
            <a:r>
              <a:rPr lang="es-CL" sz="1400" dirty="0">
                <a:effectLst/>
                <a:latin typeface="Century Gothic" panose="020B0502020202020204" pitchFamily="34" charset="0"/>
                <a:cs typeface="Times New Roman" panose="02020603050405020304" pitchFamily="18" charset="0"/>
              </a:rPr>
              <a:t>(De 60 a 45 días</a:t>
            </a:r>
            <a:r>
              <a:rPr lang="es-CL" sz="1400" dirty="0">
                <a:latin typeface="Century Gothic" panose="020B0502020202020204" pitchFamily="34" charset="0"/>
                <a:cs typeface="Times New Roman" panose="02020603050405020304" pitchFamily="18" charset="0"/>
              </a:rPr>
              <a:t>) </a:t>
            </a:r>
            <a:r>
              <a:rPr lang="es-CL" sz="1400" dirty="0">
                <a:effectLst/>
                <a:highlight>
                  <a:srgbClr val="00FF00"/>
                </a:highlight>
                <a:latin typeface="Century Gothic" panose="020B0502020202020204" pitchFamily="34" charset="0"/>
                <a:cs typeface="Times New Roman" panose="02020603050405020304" pitchFamily="18" charset="0"/>
              </a:rPr>
              <a:t>OK</a:t>
            </a:r>
          </a:p>
          <a:p>
            <a:pPr>
              <a:lnSpc>
                <a:spcPct val="150000"/>
              </a:lnSpc>
            </a:pPr>
            <a:r>
              <a:rPr lang="es-CL" sz="1400" dirty="0">
                <a:effectLst/>
                <a:latin typeface="Century Gothic" panose="020B0502020202020204" pitchFamily="34" charset="0"/>
                <a:cs typeface="Times New Roman" panose="02020603050405020304" pitchFamily="18" charset="0"/>
              </a:rPr>
              <a:t> </a:t>
            </a:r>
          </a:p>
          <a:p>
            <a:pPr>
              <a:lnSpc>
                <a:spcPct val="150000"/>
              </a:lnSpc>
            </a:pPr>
            <a:r>
              <a:rPr lang="es-CL" sz="1400" dirty="0">
                <a:effectLst/>
                <a:latin typeface="Century Gothic" panose="020B0502020202020204" pitchFamily="34" charset="0"/>
                <a:cs typeface="Times New Roman" panose="02020603050405020304" pitchFamily="18" charset="0"/>
              </a:rPr>
              <a:t>8) En la actual ley no existe claridad sobre quién debe efectuar la recepción conforme en los organismos del Estado. Por ello, se explicita a nivel legal una unidad responsable de esta recepción (jefatura de la unidad de adquisiciones o quien haya sido designado administrador del </a:t>
            </a:r>
            <a:r>
              <a:rPr lang="es-CL" sz="1400" dirty="0">
                <a:latin typeface="Century Gothic" panose="020B0502020202020204" pitchFamily="34" charset="0"/>
                <a:cs typeface="Times New Roman" panose="02020603050405020304" pitchFamily="18" charset="0"/>
              </a:rPr>
              <a:t>r</a:t>
            </a:r>
            <a:r>
              <a:rPr lang="es-CL" sz="1400" dirty="0">
                <a:effectLst/>
                <a:latin typeface="Century Gothic" panose="020B0502020202020204" pitchFamily="34" charset="0"/>
                <a:cs typeface="Times New Roman" panose="02020603050405020304" pitchFamily="18" charset="0"/>
              </a:rPr>
              <a:t>espectivo contrato ) </a:t>
            </a:r>
            <a:r>
              <a:rPr lang="es-CL" sz="1400" dirty="0">
                <a:effectLst/>
                <a:highlight>
                  <a:srgbClr val="00FF00"/>
                </a:highlight>
                <a:latin typeface="Century Gothic" panose="020B0502020202020204" pitchFamily="34" charset="0"/>
                <a:cs typeface="Times New Roman" panose="02020603050405020304" pitchFamily="18" charset="0"/>
              </a:rPr>
              <a:t>OK</a:t>
            </a:r>
          </a:p>
          <a:p>
            <a:pPr algn="just">
              <a:lnSpc>
                <a:spcPct val="150000"/>
              </a:lnSpc>
            </a:pPr>
            <a:endParaRPr lang="es-CL" sz="1400" dirty="0">
              <a:effectLst/>
              <a:latin typeface="Century Gothic" panose="020B0502020202020204" pitchFamily="34" charset="0"/>
              <a:cs typeface="Times New Roman" panose="02020603050405020304" pitchFamily="18" charset="0"/>
            </a:endParaRPr>
          </a:p>
        </p:txBody>
      </p:sp>
    </p:spTree>
    <p:extLst>
      <p:ext uri="{BB962C8B-B14F-4D97-AF65-F5344CB8AC3E}">
        <p14:creationId xmlns:p14="http://schemas.microsoft.com/office/powerpoint/2010/main" val="819045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1782699-BA19-9B37-2ABD-E23EF651E3BE}"/>
              </a:ext>
            </a:extLst>
          </p:cNvPr>
          <p:cNvSpPr/>
          <p:nvPr/>
        </p:nvSpPr>
        <p:spPr>
          <a:xfrm>
            <a:off x="0" y="0"/>
            <a:ext cx="12192000" cy="1189704"/>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5" name="Imagen 4" descr="Interfaz de usuario gráfica&#10;&#10;Descripción generada automáticamente con confianza baja">
            <a:extLst>
              <a:ext uri="{FF2B5EF4-FFF2-40B4-BE49-F238E27FC236}">
                <a16:creationId xmlns:a16="http://schemas.microsoft.com/office/drawing/2014/main" id="{18A85CDD-6DE8-0445-456E-59E10712295F}"/>
              </a:ext>
            </a:extLst>
          </p:cNvPr>
          <p:cNvPicPr>
            <a:picLocks noChangeAspect="1"/>
          </p:cNvPicPr>
          <p:nvPr/>
        </p:nvPicPr>
        <p:blipFill>
          <a:blip r:embed="rId2"/>
          <a:stretch>
            <a:fillRect/>
          </a:stretch>
        </p:blipFill>
        <p:spPr>
          <a:xfrm>
            <a:off x="9069425" y="57918"/>
            <a:ext cx="3006828" cy="1073867"/>
          </a:xfrm>
          <a:prstGeom prst="rect">
            <a:avLst/>
          </a:prstGeom>
        </p:spPr>
      </p:pic>
      <p:sp>
        <p:nvSpPr>
          <p:cNvPr id="7" name="Título 1">
            <a:extLst>
              <a:ext uri="{FF2B5EF4-FFF2-40B4-BE49-F238E27FC236}">
                <a16:creationId xmlns:a16="http://schemas.microsoft.com/office/drawing/2014/main" id="{2D9EFE2C-FA37-0D51-943B-2563ED93F16E}"/>
              </a:ext>
            </a:extLst>
          </p:cNvPr>
          <p:cNvSpPr txBox="1">
            <a:spLocks/>
          </p:cNvSpPr>
          <p:nvPr/>
        </p:nvSpPr>
        <p:spPr>
          <a:xfrm>
            <a:off x="333077" y="260810"/>
            <a:ext cx="7063146" cy="77837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L" sz="3200" dirty="0">
                <a:solidFill>
                  <a:schemeClr val="bg1"/>
                </a:solidFill>
                <a:latin typeface="Roboto Black" panose="02000000000000000000" pitchFamily="2" charset="0"/>
                <a:ea typeface="Roboto Black" panose="02000000000000000000" pitchFamily="2" charset="0"/>
                <a:cs typeface="Times New Roman" panose="02020603050405020304" pitchFamily="18" charset="0"/>
              </a:rPr>
              <a:t>Pago a 30 días/2024</a:t>
            </a:r>
          </a:p>
        </p:txBody>
      </p:sp>
      <p:sp>
        <p:nvSpPr>
          <p:cNvPr id="2" name="CuadroTexto 1">
            <a:extLst>
              <a:ext uri="{FF2B5EF4-FFF2-40B4-BE49-F238E27FC236}">
                <a16:creationId xmlns:a16="http://schemas.microsoft.com/office/drawing/2014/main" id="{F2362005-9C3A-C7FF-B504-E6E4C4CEC4F2}"/>
              </a:ext>
            </a:extLst>
          </p:cNvPr>
          <p:cNvSpPr txBox="1"/>
          <p:nvPr/>
        </p:nvSpPr>
        <p:spPr>
          <a:xfrm>
            <a:off x="4403870" y="1446919"/>
            <a:ext cx="3318537" cy="369332"/>
          </a:xfrm>
          <a:prstGeom prst="rect">
            <a:avLst/>
          </a:prstGeom>
          <a:noFill/>
        </p:spPr>
        <p:txBody>
          <a:bodyPr wrap="none" rtlCol="0">
            <a:spAutoFit/>
          </a:bodyPr>
          <a:lstStyle/>
          <a:p>
            <a:r>
              <a:rPr lang="es-CL" b="1" u="sng" dirty="0">
                <a:latin typeface="Century Gothic" panose="020B0502020202020204" pitchFamily="34" charset="0"/>
              </a:rPr>
              <a:t>Uso del crédito contra pago</a:t>
            </a:r>
          </a:p>
        </p:txBody>
      </p:sp>
      <p:sp>
        <p:nvSpPr>
          <p:cNvPr id="3" name="CuadroTexto 2">
            <a:extLst>
              <a:ext uri="{FF2B5EF4-FFF2-40B4-BE49-F238E27FC236}">
                <a16:creationId xmlns:a16="http://schemas.microsoft.com/office/drawing/2014/main" id="{3657348C-08B3-2B58-374F-A676D56118B3}"/>
              </a:ext>
            </a:extLst>
          </p:cNvPr>
          <p:cNvSpPr txBox="1"/>
          <p:nvPr/>
        </p:nvSpPr>
        <p:spPr>
          <a:xfrm>
            <a:off x="333077" y="2239191"/>
            <a:ext cx="1071127" cy="454227"/>
          </a:xfrm>
          <a:prstGeom prst="rect">
            <a:avLst/>
          </a:prstGeom>
          <a:solidFill>
            <a:schemeClr val="tx1"/>
          </a:solidFill>
        </p:spPr>
        <p:txBody>
          <a:bodyPr wrap="none" rtlCol="0">
            <a:spAutoFit/>
          </a:bodyPr>
          <a:lstStyle/>
          <a:p>
            <a:pPr>
              <a:lnSpc>
                <a:spcPct val="150000"/>
              </a:lnSpc>
            </a:pPr>
            <a:r>
              <a:rPr lang="es-CL" b="1" dirty="0">
                <a:solidFill>
                  <a:schemeClr val="bg1"/>
                </a:solidFill>
                <a:latin typeface="Century Gothic" panose="020B0502020202020204" pitchFamily="34" charset="0"/>
              </a:rPr>
              <a:t>Pág. 12:</a:t>
            </a:r>
          </a:p>
        </p:txBody>
      </p:sp>
      <p:sp>
        <p:nvSpPr>
          <p:cNvPr id="4" name="CuadroTexto 3">
            <a:extLst>
              <a:ext uri="{FF2B5EF4-FFF2-40B4-BE49-F238E27FC236}">
                <a16:creationId xmlns:a16="http://schemas.microsoft.com/office/drawing/2014/main" id="{2A5330DA-BBCA-2B16-07A0-8BF646E45B41}"/>
              </a:ext>
            </a:extLst>
          </p:cNvPr>
          <p:cNvSpPr txBox="1"/>
          <p:nvPr/>
        </p:nvSpPr>
        <p:spPr>
          <a:xfrm>
            <a:off x="1598865" y="2135016"/>
            <a:ext cx="10427110" cy="1020729"/>
          </a:xfrm>
          <a:prstGeom prst="rect">
            <a:avLst/>
          </a:prstGeom>
          <a:noFill/>
        </p:spPr>
        <p:txBody>
          <a:bodyPr wrap="square" rtlCol="0">
            <a:spAutoFit/>
          </a:bodyPr>
          <a:lstStyle/>
          <a:p>
            <a:pPr algn="just">
              <a:lnSpc>
                <a:spcPct val="150000"/>
              </a:lnSpc>
            </a:pPr>
            <a:r>
              <a:rPr lang="es-CL" sz="1400" dirty="0">
                <a:effectLst/>
                <a:latin typeface="Century Gothic" panose="020B0502020202020204" pitchFamily="34" charset="0"/>
                <a:cs typeface="Times New Roman" panose="02020603050405020304" pitchFamily="18" charset="0"/>
              </a:rPr>
              <a:t>Ante la ausencia de un mecanismo para registrar los tiempos de pago, </a:t>
            </a:r>
            <a:r>
              <a:rPr lang="es-CL" sz="1400" b="1" u="sng" dirty="0">
                <a:effectLst/>
                <a:latin typeface="Century Gothic" panose="020B0502020202020204" pitchFamily="34" charset="0"/>
                <a:cs typeface="Times New Roman" panose="02020603050405020304" pitchFamily="18" charset="0"/>
              </a:rPr>
              <a:t>el proyecto de ley contempla la obligación del receptor de la factura de emitir una </a:t>
            </a:r>
            <a:r>
              <a:rPr lang="es-CL" sz="1400" b="1" u="sng" dirty="0">
                <a:solidFill>
                  <a:srgbClr val="FF0000"/>
                </a:solidFill>
                <a:effectLst/>
                <a:highlight>
                  <a:srgbClr val="FFFF00"/>
                </a:highlight>
                <a:latin typeface="Century Gothic" panose="020B0502020202020204" pitchFamily="34" charset="0"/>
                <a:cs typeface="Times New Roman" panose="02020603050405020304" pitchFamily="18" charset="0"/>
              </a:rPr>
              <a:t>declaración jurada ante el SII </a:t>
            </a:r>
            <a:r>
              <a:rPr lang="es-CL" sz="1400" b="1" u="sng" dirty="0">
                <a:effectLst/>
                <a:latin typeface="Century Gothic" panose="020B0502020202020204" pitchFamily="34" charset="0"/>
                <a:cs typeface="Times New Roman" panose="02020603050405020304" pitchFamily="18" charset="0"/>
              </a:rPr>
              <a:t>con el detalle de las facturas que haya pagado de forma </a:t>
            </a:r>
            <a:r>
              <a:rPr lang="es-CL" sz="1400" b="1" u="sng" dirty="0">
                <a:latin typeface="Century Gothic" panose="020B0502020202020204" pitchFamily="34" charset="0"/>
                <a:cs typeface="Times New Roman" panose="02020603050405020304" pitchFamily="18" charset="0"/>
              </a:rPr>
              <a:t>í</a:t>
            </a:r>
            <a:r>
              <a:rPr lang="es-CL" sz="1400" b="1" u="sng" dirty="0">
                <a:effectLst/>
                <a:latin typeface="Century Gothic" panose="020B0502020202020204" pitchFamily="34" charset="0"/>
                <a:cs typeface="Times New Roman" panose="02020603050405020304" pitchFamily="18" charset="0"/>
              </a:rPr>
              <a:t>ntegra y, de manera consecutiva, la obligación de confirmación de dicho pago por parte del emisor</a:t>
            </a:r>
            <a:r>
              <a:rPr lang="es-CL" sz="1400" dirty="0">
                <a:effectLst/>
                <a:latin typeface="Century Gothic" panose="020B0502020202020204" pitchFamily="34" charset="0"/>
                <a:cs typeface="Times New Roman" panose="02020603050405020304" pitchFamily="18" charset="0"/>
              </a:rPr>
              <a:t>. </a:t>
            </a:r>
            <a:endParaRPr lang="es-CL" sz="1400" dirty="0">
              <a:latin typeface="Century Gothic" panose="020B0502020202020204" pitchFamily="34" charset="0"/>
              <a:cs typeface="Times New Roman" panose="02020603050405020304" pitchFamily="18" charset="0"/>
            </a:endParaRPr>
          </a:p>
        </p:txBody>
      </p:sp>
      <p:sp>
        <p:nvSpPr>
          <p:cNvPr id="11" name="CuadroTexto 10">
            <a:extLst>
              <a:ext uri="{FF2B5EF4-FFF2-40B4-BE49-F238E27FC236}">
                <a16:creationId xmlns:a16="http://schemas.microsoft.com/office/drawing/2014/main" id="{8F4C11C8-5584-129D-6BA2-7C2E8B1E98A8}"/>
              </a:ext>
            </a:extLst>
          </p:cNvPr>
          <p:cNvSpPr txBox="1"/>
          <p:nvPr/>
        </p:nvSpPr>
        <p:spPr>
          <a:xfrm>
            <a:off x="1598866" y="3378082"/>
            <a:ext cx="10427110" cy="1667188"/>
          </a:xfrm>
          <a:prstGeom prst="rect">
            <a:avLst/>
          </a:prstGeom>
          <a:noFill/>
        </p:spPr>
        <p:txBody>
          <a:bodyPr wrap="square" rtlCol="0">
            <a:spAutoFit/>
          </a:bodyPr>
          <a:lstStyle/>
          <a:p>
            <a:pPr algn="just">
              <a:lnSpc>
                <a:spcPct val="150000"/>
              </a:lnSpc>
            </a:pPr>
            <a:r>
              <a:rPr lang="es-CL" sz="1400" dirty="0">
                <a:effectLst/>
                <a:latin typeface="Century Gothic" panose="020B0502020202020204" pitchFamily="34" charset="0"/>
                <a:cs typeface="Times New Roman" panose="02020603050405020304" pitchFamily="18" charset="0"/>
              </a:rPr>
              <a:t>La obligatoriedad y registro universal de los pagos asociados a facturas afectas al IVA, con una modalidad de pago a crédito, es un atributo con el cual </a:t>
            </a:r>
            <a:r>
              <a:rPr lang="es-CL" sz="1400" b="1" u="sng" dirty="0">
                <a:solidFill>
                  <a:srgbClr val="FF0000"/>
                </a:solidFill>
                <a:effectLst/>
                <a:highlight>
                  <a:srgbClr val="FFFF00"/>
                </a:highlight>
                <a:latin typeface="Century Gothic" panose="020B0502020202020204" pitchFamily="34" charset="0"/>
                <a:cs typeface="Times New Roman" panose="02020603050405020304" pitchFamily="18" charset="0"/>
              </a:rPr>
              <a:t>será posible tener certeza de quienes exceden el plazo máximo fijado</a:t>
            </a:r>
            <a:r>
              <a:rPr lang="es-CL" sz="1400" dirty="0">
                <a:solidFill>
                  <a:srgbClr val="FF0000"/>
                </a:solidFill>
                <a:effectLst/>
                <a:highlight>
                  <a:srgbClr val="FFFF00"/>
                </a:highlight>
                <a:latin typeface="Century Gothic" panose="020B0502020202020204" pitchFamily="34" charset="0"/>
                <a:cs typeface="Times New Roman" panose="02020603050405020304" pitchFamily="18" charset="0"/>
              </a:rPr>
              <a:t> </a:t>
            </a:r>
            <a:r>
              <a:rPr lang="es-CL" sz="1400" dirty="0">
                <a:effectLst/>
                <a:latin typeface="Century Gothic" panose="020B0502020202020204" pitchFamily="34" charset="0"/>
                <a:cs typeface="Times New Roman" panose="02020603050405020304" pitchFamily="18" charset="0"/>
              </a:rPr>
              <a:t>a nivel legal y </a:t>
            </a:r>
            <a:r>
              <a:rPr lang="es-CL" sz="1400" dirty="0">
                <a:latin typeface="Century Gothic" panose="020B0502020202020204" pitchFamily="34" charset="0"/>
                <a:cs typeface="Times New Roman" panose="02020603050405020304" pitchFamily="18" charset="0"/>
              </a:rPr>
              <a:t>e</a:t>
            </a:r>
            <a:r>
              <a:rPr lang="es-CL" sz="1400" dirty="0">
                <a:effectLst/>
                <a:latin typeface="Century Gothic" panose="020B0502020202020204" pitchFamily="34" charset="0"/>
                <a:cs typeface="Times New Roman" panose="02020603050405020304" pitchFamily="18" charset="0"/>
              </a:rPr>
              <a:t>n consecuencia, establecer medidas disciplinarias por comportamientos de pago. Adicionalmente, permitirá generar reportes públicos sobre los tiempos de pago, lo que tendrá efectos reputacionales en aquellas empresas no cumplidoras.  Ya había sido evaluada por el SII en 2020</a:t>
            </a:r>
            <a:endParaRPr lang="es-CL" sz="1400" dirty="0">
              <a:latin typeface="Century Gothic" panose="020B0502020202020204" pitchFamily="34" charset="0"/>
              <a:cs typeface="Times New Roman" panose="02020603050405020304" pitchFamily="18" charset="0"/>
            </a:endParaRPr>
          </a:p>
        </p:txBody>
      </p:sp>
      <p:sp>
        <p:nvSpPr>
          <p:cNvPr id="8" name="CuadroTexto 7">
            <a:extLst>
              <a:ext uri="{FF2B5EF4-FFF2-40B4-BE49-F238E27FC236}">
                <a16:creationId xmlns:a16="http://schemas.microsoft.com/office/drawing/2014/main" id="{DAB631B7-D441-6B69-99F6-676C7D6E7273}"/>
              </a:ext>
            </a:extLst>
          </p:cNvPr>
          <p:cNvSpPr txBox="1"/>
          <p:nvPr/>
        </p:nvSpPr>
        <p:spPr>
          <a:xfrm>
            <a:off x="1598865" y="5335147"/>
            <a:ext cx="10174026" cy="1344022"/>
          </a:xfrm>
          <a:prstGeom prst="rect">
            <a:avLst/>
          </a:prstGeom>
          <a:noFill/>
        </p:spPr>
        <p:txBody>
          <a:bodyPr wrap="square" rtlCol="0">
            <a:spAutoFit/>
          </a:bodyPr>
          <a:lstStyle/>
          <a:p>
            <a:pPr>
              <a:lnSpc>
                <a:spcPct val="150000"/>
              </a:lnSpc>
            </a:pPr>
            <a:r>
              <a:rPr lang="es-CL" sz="1400" dirty="0">
                <a:effectLst/>
                <a:latin typeface="Century Gothic" panose="020B0502020202020204" pitchFamily="34" charset="0"/>
                <a:cs typeface="Times New Roman" panose="02020603050405020304" pitchFamily="18" charset="0"/>
              </a:rPr>
              <a:t>La implementación de estas medidas </a:t>
            </a:r>
            <a:r>
              <a:rPr lang="es-CL" sz="1400" b="1" u="sng" dirty="0">
                <a:solidFill>
                  <a:srgbClr val="FF0000"/>
                </a:solidFill>
                <a:effectLst/>
                <a:highlight>
                  <a:srgbClr val="FFFF00"/>
                </a:highlight>
                <a:latin typeface="Century Gothic" panose="020B0502020202020204" pitchFamily="34" charset="0"/>
                <a:cs typeface="Times New Roman" panose="02020603050405020304" pitchFamily="18" charset="0"/>
              </a:rPr>
              <a:t>será posible gracias al registro de tiempos de pago creado a partir de las declaraciones juradas mencionadas en el numeral 2 anterior</a:t>
            </a:r>
            <a:r>
              <a:rPr lang="es-CL" sz="1400" dirty="0">
                <a:effectLst/>
                <a:latin typeface="Century Gothic" panose="020B0502020202020204" pitchFamily="34" charset="0"/>
                <a:cs typeface="Times New Roman" panose="02020603050405020304" pitchFamily="18" charset="0"/>
              </a:rPr>
              <a:t>. Su aplicación será de manera consecutiva, pues para que a un contribuyente le aplique la segunda medida, necesariamente debe encontrarse afectado por la primera. </a:t>
            </a:r>
            <a:endParaRPr lang="es-CL" sz="1400" dirty="0">
              <a:latin typeface="Century Gothic" panose="020B0502020202020204" pitchFamily="34" charset="0"/>
              <a:cs typeface="Times New Roman" panose="02020603050405020304" pitchFamily="18" charset="0"/>
            </a:endParaRPr>
          </a:p>
        </p:txBody>
      </p:sp>
    </p:spTree>
    <p:extLst>
      <p:ext uri="{BB962C8B-B14F-4D97-AF65-F5344CB8AC3E}">
        <p14:creationId xmlns:p14="http://schemas.microsoft.com/office/powerpoint/2010/main" val="1571419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1782699-BA19-9B37-2ABD-E23EF651E3BE}"/>
              </a:ext>
            </a:extLst>
          </p:cNvPr>
          <p:cNvSpPr/>
          <p:nvPr/>
        </p:nvSpPr>
        <p:spPr>
          <a:xfrm>
            <a:off x="0" y="0"/>
            <a:ext cx="12192000" cy="1189704"/>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5" name="Imagen 4" descr="Interfaz de usuario gráfica&#10;&#10;Descripción generada automáticamente con confianza baja">
            <a:extLst>
              <a:ext uri="{FF2B5EF4-FFF2-40B4-BE49-F238E27FC236}">
                <a16:creationId xmlns:a16="http://schemas.microsoft.com/office/drawing/2014/main" id="{18A85CDD-6DE8-0445-456E-59E10712295F}"/>
              </a:ext>
            </a:extLst>
          </p:cNvPr>
          <p:cNvPicPr>
            <a:picLocks noChangeAspect="1"/>
          </p:cNvPicPr>
          <p:nvPr/>
        </p:nvPicPr>
        <p:blipFill>
          <a:blip r:embed="rId2"/>
          <a:stretch>
            <a:fillRect/>
          </a:stretch>
        </p:blipFill>
        <p:spPr>
          <a:xfrm>
            <a:off x="9069425" y="57918"/>
            <a:ext cx="3006828" cy="1073867"/>
          </a:xfrm>
          <a:prstGeom prst="rect">
            <a:avLst/>
          </a:prstGeom>
        </p:spPr>
      </p:pic>
      <p:sp>
        <p:nvSpPr>
          <p:cNvPr id="7" name="Título 1">
            <a:extLst>
              <a:ext uri="{FF2B5EF4-FFF2-40B4-BE49-F238E27FC236}">
                <a16:creationId xmlns:a16="http://schemas.microsoft.com/office/drawing/2014/main" id="{2D9EFE2C-FA37-0D51-943B-2563ED93F16E}"/>
              </a:ext>
            </a:extLst>
          </p:cNvPr>
          <p:cNvSpPr txBox="1">
            <a:spLocks/>
          </p:cNvSpPr>
          <p:nvPr/>
        </p:nvSpPr>
        <p:spPr>
          <a:xfrm>
            <a:off x="333077" y="260810"/>
            <a:ext cx="7063146" cy="77837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L" sz="3200" dirty="0">
                <a:solidFill>
                  <a:schemeClr val="bg1"/>
                </a:solidFill>
                <a:latin typeface="Roboto Black" panose="02000000000000000000" pitchFamily="2" charset="0"/>
                <a:ea typeface="Roboto Black" panose="02000000000000000000" pitchFamily="2" charset="0"/>
                <a:cs typeface="Times New Roman" panose="02020603050405020304" pitchFamily="18" charset="0"/>
              </a:rPr>
              <a:t>Pago a 30 días/2024</a:t>
            </a:r>
          </a:p>
        </p:txBody>
      </p:sp>
      <p:sp>
        <p:nvSpPr>
          <p:cNvPr id="8" name="CuadroTexto 7">
            <a:extLst>
              <a:ext uri="{FF2B5EF4-FFF2-40B4-BE49-F238E27FC236}">
                <a16:creationId xmlns:a16="http://schemas.microsoft.com/office/drawing/2014/main" id="{C7439B8F-933A-360D-36FB-0D4E1D84DF6E}"/>
              </a:ext>
            </a:extLst>
          </p:cNvPr>
          <p:cNvSpPr txBox="1"/>
          <p:nvPr/>
        </p:nvSpPr>
        <p:spPr>
          <a:xfrm>
            <a:off x="4494106" y="1253741"/>
            <a:ext cx="3624710" cy="369332"/>
          </a:xfrm>
          <a:prstGeom prst="rect">
            <a:avLst/>
          </a:prstGeom>
          <a:noFill/>
        </p:spPr>
        <p:txBody>
          <a:bodyPr wrap="none" rtlCol="0">
            <a:spAutoFit/>
          </a:bodyPr>
          <a:lstStyle/>
          <a:p>
            <a:r>
              <a:rPr lang="es-CL" sz="1800" b="1" u="sng" dirty="0">
                <a:effectLst/>
                <a:latin typeface="Century Gothic" panose="020B0502020202020204" pitchFamily="34" charset="0"/>
                <a:cs typeface="Times New Roman" panose="02020603050405020304" pitchFamily="18" charset="0"/>
              </a:rPr>
              <a:t>FUNDAMENTOS DEL PROYECTO </a:t>
            </a:r>
            <a:endParaRPr lang="es-CL" b="1" u="sng" dirty="0">
              <a:latin typeface="Century Gothic" panose="020B0502020202020204" pitchFamily="34" charset="0"/>
              <a:cs typeface="Times New Roman" panose="02020603050405020304" pitchFamily="18" charset="0"/>
            </a:endParaRPr>
          </a:p>
        </p:txBody>
      </p:sp>
      <p:sp>
        <p:nvSpPr>
          <p:cNvPr id="9" name="CuadroTexto 8">
            <a:extLst>
              <a:ext uri="{FF2B5EF4-FFF2-40B4-BE49-F238E27FC236}">
                <a16:creationId xmlns:a16="http://schemas.microsoft.com/office/drawing/2014/main" id="{123F989D-18C5-C00B-11EA-1E9C40A7FC77}"/>
              </a:ext>
            </a:extLst>
          </p:cNvPr>
          <p:cNvSpPr txBox="1"/>
          <p:nvPr/>
        </p:nvSpPr>
        <p:spPr>
          <a:xfrm>
            <a:off x="4068509" y="1589426"/>
            <a:ext cx="4475905" cy="369332"/>
          </a:xfrm>
          <a:prstGeom prst="rect">
            <a:avLst/>
          </a:prstGeom>
          <a:noFill/>
        </p:spPr>
        <p:txBody>
          <a:bodyPr wrap="none" rtlCol="0">
            <a:spAutoFit/>
          </a:bodyPr>
          <a:lstStyle/>
          <a:p>
            <a:r>
              <a:rPr lang="es-CL" dirty="0">
                <a:solidFill>
                  <a:srgbClr val="FF0000"/>
                </a:solidFill>
                <a:highlight>
                  <a:srgbClr val="FFFF00"/>
                </a:highlight>
                <a:latin typeface="Century Gothic" panose="020B0502020202020204" pitchFamily="34" charset="0"/>
                <a:cs typeface="Times New Roman" panose="02020603050405020304" pitchFamily="18" charset="0"/>
              </a:rPr>
              <a:t>Falencias y problemas de la ley 21.131</a:t>
            </a:r>
          </a:p>
        </p:txBody>
      </p:sp>
      <p:sp>
        <p:nvSpPr>
          <p:cNvPr id="10" name="CuadroTexto 9">
            <a:extLst>
              <a:ext uri="{FF2B5EF4-FFF2-40B4-BE49-F238E27FC236}">
                <a16:creationId xmlns:a16="http://schemas.microsoft.com/office/drawing/2014/main" id="{32868C08-6B53-C173-D5EA-64681F99DDB6}"/>
              </a:ext>
            </a:extLst>
          </p:cNvPr>
          <p:cNvSpPr txBox="1"/>
          <p:nvPr/>
        </p:nvSpPr>
        <p:spPr>
          <a:xfrm>
            <a:off x="192912" y="2073466"/>
            <a:ext cx="11806176" cy="3857018"/>
          </a:xfrm>
          <a:prstGeom prst="rect">
            <a:avLst/>
          </a:prstGeom>
          <a:noFill/>
        </p:spPr>
        <p:txBody>
          <a:bodyPr wrap="square" rtlCol="0">
            <a:spAutoFit/>
          </a:bodyPr>
          <a:lstStyle/>
          <a:p>
            <a:pPr marL="342900" indent="-342900" algn="just">
              <a:lnSpc>
                <a:spcPct val="150000"/>
              </a:lnSpc>
              <a:buAutoNum type="arabicParenR"/>
            </a:pPr>
            <a:r>
              <a:rPr lang="es-CL" sz="1500" b="1" u="sng" dirty="0">
                <a:effectLst/>
                <a:latin typeface="Century Gothic" panose="020B0502020202020204" pitchFamily="34" charset="0"/>
                <a:cs typeface="Times New Roman" panose="02020603050405020304" pitchFamily="18" charset="0"/>
              </a:rPr>
              <a:t>Acuerdos de plazos de pago superiores a </a:t>
            </a:r>
            <a:r>
              <a:rPr lang="es-CL" sz="1500" b="1" u="sng" dirty="0">
                <a:latin typeface="Century Gothic" panose="020B0502020202020204" pitchFamily="34" charset="0"/>
                <a:cs typeface="Times New Roman" panose="02020603050405020304" pitchFamily="18" charset="0"/>
              </a:rPr>
              <a:t>30</a:t>
            </a:r>
            <a:r>
              <a:rPr lang="es-CL" sz="1500" b="1" u="sng" dirty="0">
                <a:effectLst/>
                <a:latin typeface="Century Gothic" panose="020B0502020202020204" pitchFamily="34" charset="0"/>
                <a:cs typeface="Times New Roman" panose="02020603050405020304" pitchFamily="18" charset="0"/>
              </a:rPr>
              <a:t> </a:t>
            </a:r>
            <a:r>
              <a:rPr lang="es-CL" sz="1500" dirty="0">
                <a:effectLst/>
                <a:latin typeface="Century Gothic" panose="020B0502020202020204" pitchFamily="34" charset="0"/>
                <a:cs typeface="Times New Roman" panose="02020603050405020304" pitchFamily="18" charset="0"/>
              </a:rPr>
              <a:t>días </a:t>
            </a:r>
            <a:r>
              <a:rPr lang="es-CL" sz="1500" dirty="0">
                <a:solidFill>
                  <a:srgbClr val="FF0000"/>
                </a:solidFill>
                <a:effectLst/>
                <a:highlight>
                  <a:srgbClr val="FFFF00"/>
                </a:highlight>
                <a:latin typeface="Century Gothic" panose="020B0502020202020204" pitchFamily="34" charset="0"/>
                <a:cs typeface="Times New Roman" panose="02020603050405020304" pitchFamily="18" charset="0"/>
              </a:rPr>
              <a:t>debió ser situación excepcional</a:t>
            </a:r>
            <a:r>
              <a:rPr lang="es-CL" sz="1500" dirty="0">
                <a:effectLst/>
                <a:latin typeface="Century Gothic" panose="020B0502020202020204" pitchFamily="34" charset="0"/>
                <a:cs typeface="Times New Roman" panose="02020603050405020304" pitchFamily="18" charset="0"/>
              </a:rPr>
              <a:t>, </a:t>
            </a:r>
            <a:r>
              <a:rPr lang="es-CL" sz="1500" b="1" u="sng" dirty="0">
                <a:effectLst/>
                <a:latin typeface="Century Gothic" panose="020B0502020202020204" pitchFamily="34" charset="0"/>
                <a:cs typeface="Times New Roman" panose="02020603050405020304" pitchFamily="18" charset="0"/>
              </a:rPr>
              <a:t>en los hechos no ocurre así</a:t>
            </a:r>
            <a:r>
              <a:rPr lang="es-CL" sz="1500" dirty="0">
                <a:effectLst/>
                <a:latin typeface="Century Gothic" panose="020B0502020202020204" pitchFamily="34" charset="0"/>
                <a:cs typeface="Times New Roman" panose="02020603050405020304" pitchFamily="18" charset="0"/>
              </a:rPr>
              <a:t>. </a:t>
            </a:r>
            <a:r>
              <a:rPr lang="es-CL" sz="1500" b="1" u="sng" dirty="0">
                <a:effectLst/>
                <a:highlight>
                  <a:srgbClr val="00FF00"/>
                </a:highlight>
                <a:latin typeface="Century Gothic" panose="020B0502020202020204" pitchFamily="34" charset="0"/>
                <a:cs typeface="Times New Roman" panose="02020603050405020304" pitchFamily="18" charset="0"/>
              </a:rPr>
              <a:t>Eliminación respecto de grande y quede solo para chicas</a:t>
            </a:r>
          </a:p>
          <a:p>
            <a:pPr marL="342900" indent="-342900" algn="just">
              <a:lnSpc>
                <a:spcPct val="150000"/>
              </a:lnSpc>
              <a:buAutoNum type="arabicParenR"/>
            </a:pPr>
            <a:endParaRPr lang="es-CL" sz="1500" dirty="0">
              <a:effectLst/>
              <a:highlight>
                <a:srgbClr val="00FF00"/>
              </a:highlight>
              <a:latin typeface="Century Gothic" panose="020B0502020202020204" pitchFamily="34" charset="0"/>
              <a:cs typeface="Times New Roman" panose="02020603050405020304" pitchFamily="18" charset="0"/>
            </a:endParaRPr>
          </a:p>
          <a:p>
            <a:pPr marL="342900" indent="-342900" algn="just">
              <a:lnSpc>
                <a:spcPct val="150000"/>
              </a:lnSpc>
              <a:buAutoNum type="arabicParenR" startAt="3"/>
            </a:pPr>
            <a:r>
              <a:rPr lang="es-CL" sz="1500" dirty="0">
                <a:latin typeface="Century Gothic" panose="020B0502020202020204" pitchFamily="34" charset="0"/>
                <a:cs typeface="Times New Roman" panose="02020603050405020304" pitchFamily="18" charset="0"/>
              </a:rPr>
              <a:t>E</a:t>
            </a:r>
            <a:r>
              <a:rPr lang="es-CL" sz="1500" dirty="0">
                <a:effectLst/>
                <a:latin typeface="Century Gothic" panose="020B0502020202020204" pitchFamily="34" charset="0"/>
                <a:cs typeface="Times New Roman" panose="02020603050405020304" pitchFamily="18" charset="0"/>
              </a:rPr>
              <a:t>ntre privados generar </a:t>
            </a:r>
            <a:r>
              <a:rPr lang="es-CL" sz="1500" b="1" u="sng" dirty="0">
                <a:effectLst/>
                <a:latin typeface="Century Gothic" panose="020B0502020202020204" pitchFamily="34" charset="0"/>
                <a:cs typeface="Times New Roman" panose="02020603050405020304" pitchFamily="18" charset="0"/>
              </a:rPr>
              <a:t>desincentivos de carácter tributario aplicables a los malos pagadores </a:t>
            </a:r>
            <a:r>
              <a:rPr lang="es-CL" sz="1500" dirty="0">
                <a:effectLst/>
                <a:latin typeface="Century Gothic" panose="020B0502020202020204" pitchFamily="34" charset="0"/>
                <a:cs typeface="Times New Roman" panose="02020603050405020304" pitchFamily="18" charset="0"/>
              </a:rPr>
              <a:t>…</a:t>
            </a:r>
            <a:endParaRPr lang="es-CL" sz="1500" dirty="0">
              <a:solidFill>
                <a:srgbClr val="FF0000"/>
              </a:solidFill>
              <a:effectLst/>
              <a:latin typeface="Century Gothic" panose="020B0502020202020204" pitchFamily="34" charset="0"/>
              <a:cs typeface="Times New Roman" panose="02020603050405020304" pitchFamily="18" charset="0"/>
            </a:endParaRPr>
          </a:p>
          <a:p>
            <a:pPr algn="just">
              <a:lnSpc>
                <a:spcPct val="150000"/>
              </a:lnSpc>
            </a:pPr>
            <a:r>
              <a:rPr lang="es-CL" sz="1500" dirty="0">
                <a:latin typeface="Century Gothic" panose="020B0502020202020204" pitchFamily="34" charset="0"/>
                <a:cs typeface="Times New Roman" panose="02020603050405020304" pitchFamily="18" charset="0"/>
              </a:rPr>
              <a:t>                     </a:t>
            </a:r>
            <a:r>
              <a:rPr lang="es-CL" sz="1500" dirty="0">
                <a:effectLst/>
                <a:latin typeface="Century Gothic" panose="020B0502020202020204" pitchFamily="34" charset="0"/>
                <a:cs typeface="Times New Roman" panose="02020603050405020304" pitchFamily="18" charset="0"/>
              </a:rPr>
              <a:t>a) </a:t>
            </a:r>
            <a:r>
              <a:rPr lang="es-CL" sz="1500" b="1" u="sng" dirty="0">
                <a:solidFill>
                  <a:srgbClr val="FF0000"/>
                </a:solidFill>
                <a:effectLst/>
                <a:highlight>
                  <a:srgbClr val="FFFF00"/>
                </a:highlight>
                <a:latin typeface="Century Gothic" panose="020B0502020202020204" pitchFamily="34" charset="0"/>
                <a:cs typeface="Times New Roman" panose="02020603050405020304" pitchFamily="18" charset="0"/>
              </a:rPr>
              <a:t>Cambio del sujeto </a:t>
            </a:r>
            <a:r>
              <a:rPr lang="es-CL" sz="1500" dirty="0">
                <a:effectLst/>
                <a:latin typeface="Century Gothic" panose="020B0502020202020204" pitchFamily="34" charset="0"/>
                <a:cs typeface="Times New Roman" panose="02020603050405020304" pitchFamily="18" charset="0"/>
              </a:rPr>
              <a:t>que debe retener y pagar el IVA: </a:t>
            </a:r>
            <a:r>
              <a:rPr lang="es-CL" sz="1500" dirty="0">
                <a:solidFill>
                  <a:srgbClr val="FF0000"/>
                </a:solidFill>
                <a:effectLst/>
                <a:latin typeface="Century Gothic" panose="020B0502020202020204" pitchFamily="34" charset="0"/>
                <a:cs typeface="Times New Roman" panose="02020603050405020304" pitchFamily="18" charset="0"/>
              </a:rPr>
              <a:t>Obstaculiza compensación y devolución de IVA</a:t>
            </a:r>
          </a:p>
          <a:p>
            <a:pPr algn="just">
              <a:lnSpc>
                <a:spcPct val="150000"/>
              </a:lnSpc>
            </a:pPr>
            <a:r>
              <a:rPr lang="es-CL" sz="1500" dirty="0">
                <a:latin typeface="Century Gothic" panose="020B0502020202020204" pitchFamily="34" charset="0"/>
                <a:cs typeface="Times New Roman" panose="02020603050405020304" pitchFamily="18" charset="0"/>
              </a:rPr>
              <a:t>	    </a:t>
            </a:r>
            <a:r>
              <a:rPr lang="es-CL" sz="1500" dirty="0">
                <a:effectLst/>
                <a:latin typeface="Century Gothic" panose="020B0502020202020204" pitchFamily="34" charset="0"/>
                <a:cs typeface="Times New Roman" panose="02020603050405020304" pitchFamily="18" charset="0"/>
              </a:rPr>
              <a:t>b) </a:t>
            </a:r>
            <a:r>
              <a:rPr lang="es-CL" sz="1500" b="1" u="sng" dirty="0">
                <a:effectLst/>
                <a:latin typeface="Century Gothic" panose="020B0502020202020204" pitchFamily="34" charset="0"/>
                <a:cs typeface="Times New Roman" panose="02020603050405020304" pitchFamily="18" charset="0"/>
              </a:rPr>
              <a:t>Como medida </a:t>
            </a:r>
            <a:r>
              <a:rPr lang="es-CL" sz="1500" b="1" u="sng" dirty="0">
                <a:latin typeface="Century Gothic" panose="020B0502020202020204" pitchFamily="34" charset="0"/>
                <a:cs typeface="Times New Roman" panose="02020603050405020304" pitchFamily="18" charset="0"/>
              </a:rPr>
              <a:t>más </a:t>
            </a:r>
            <a:r>
              <a:rPr lang="es-CL" sz="1500" b="1" u="sng" dirty="0">
                <a:effectLst/>
                <a:latin typeface="Century Gothic" panose="020B0502020202020204" pitchFamily="34" charset="0"/>
                <a:cs typeface="Times New Roman" panose="02020603050405020304" pitchFamily="18" charset="0"/>
              </a:rPr>
              <a:t>gravosa </a:t>
            </a:r>
            <a:r>
              <a:rPr lang="es-CL" sz="1500" dirty="0">
                <a:effectLst/>
                <a:latin typeface="Century Gothic" panose="020B0502020202020204" pitchFamily="34" charset="0"/>
                <a:cs typeface="Times New Roman" panose="02020603050405020304" pitchFamily="18" charset="0"/>
              </a:rPr>
              <a:t>que la anterior, el SII determinará, </a:t>
            </a:r>
            <a:r>
              <a:rPr lang="es-CL" sz="1500" dirty="0">
                <a:solidFill>
                  <a:srgbClr val="FF0000"/>
                </a:solidFill>
                <a:effectLst/>
                <a:highlight>
                  <a:srgbClr val="FFFF00"/>
                </a:highlight>
                <a:latin typeface="Century Gothic" panose="020B0502020202020204" pitchFamily="34" charset="0"/>
                <a:cs typeface="Times New Roman" panose="02020603050405020304" pitchFamily="18" charset="0"/>
              </a:rPr>
              <a:t>de forma </a:t>
            </a:r>
            <a:r>
              <a:rPr lang="es-CL" sz="1500" b="1" u="sng" dirty="0">
                <a:solidFill>
                  <a:srgbClr val="FF0000"/>
                </a:solidFill>
                <a:effectLst/>
                <a:highlight>
                  <a:srgbClr val="FFFF00"/>
                </a:highlight>
                <a:latin typeface="Century Gothic" panose="020B0502020202020204" pitchFamily="34" charset="0"/>
                <a:cs typeface="Times New Roman" panose="02020603050405020304" pitchFamily="18" charset="0"/>
              </a:rPr>
              <a:t>no</a:t>
            </a:r>
            <a:r>
              <a:rPr lang="es-CL" sz="1500" dirty="0">
                <a:solidFill>
                  <a:srgbClr val="FF0000"/>
                </a:solidFill>
                <a:effectLst/>
                <a:highlight>
                  <a:srgbClr val="FFFF00"/>
                </a:highlight>
                <a:latin typeface="Century Gothic" panose="020B0502020202020204" pitchFamily="34" charset="0"/>
                <a:cs typeface="Times New Roman" panose="02020603050405020304" pitchFamily="18" charset="0"/>
              </a:rPr>
              <a:t> permanente y </a:t>
            </a:r>
            <a:r>
              <a:rPr lang="es-CL" sz="1500" b="1" u="sng" dirty="0">
                <a:solidFill>
                  <a:srgbClr val="FF0000"/>
                </a:solidFill>
                <a:effectLst/>
                <a:highlight>
                  <a:srgbClr val="FFFF00"/>
                </a:highlight>
                <a:latin typeface="Century Gothic" panose="020B0502020202020204" pitchFamily="34" charset="0"/>
                <a:cs typeface="Times New Roman" panose="02020603050405020304" pitchFamily="18" charset="0"/>
              </a:rPr>
              <a:t>excepcional</a:t>
            </a:r>
            <a:r>
              <a:rPr lang="es-CL" sz="1500" dirty="0">
                <a:effectLst/>
                <a:latin typeface="Century Gothic" panose="020B0502020202020204" pitchFamily="34" charset="0"/>
                <a:cs typeface="Times New Roman" panose="02020603050405020304" pitchFamily="18" charset="0"/>
              </a:rPr>
              <a:t>, que 	   el uso del </a:t>
            </a:r>
            <a:r>
              <a:rPr lang="es-CL" sz="1500" b="1" u="sng" dirty="0">
                <a:effectLst/>
                <a:latin typeface="Century Gothic" panose="020B0502020202020204" pitchFamily="34" charset="0"/>
                <a:cs typeface="Times New Roman" panose="02020603050405020304" pitchFamily="18" charset="0"/>
              </a:rPr>
              <a:t>crédito </a:t>
            </a:r>
            <a:r>
              <a:rPr lang="es-CL" sz="1500" b="1" dirty="0">
                <a:effectLst/>
                <a:latin typeface="Century Gothic" panose="020B0502020202020204" pitchFamily="34" charset="0"/>
                <a:cs typeface="Times New Roman" panose="02020603050405020304" pitchFamily="18" charset="0"/>
              </a:rPr>
              <a:t>	</a:t>
            </a:r>
            <a:r>
              <a:rPr lang="es-CL" sz="1500" b="1" u="sng" dirty="0">
                <a:effectLst/>
                <a:latin typeface="Century Gothic" panose="020B0502020202020204" pitchFamily="34" charset="0"/>
                <a:cs typeface="Times New Roman" panose="02020603050405020304" pitchFamily="18" charset="0"/>
              </a:rPr>
              <a:t>fiscal asociado a una factura se encuentre condicionado al pago de la misma</a:t>
            </a:r>
            <a:r>
              <a:rPr lang="es-CL" sz="1500" dirty="0">
                <a:effectLst/>
                <a:latin typeface="Century Gothic" panose="020B0502020202020204" pitchFamily="34" charset="0"/>
                <a:cs typeface="Times New Roman" panose="02020603050405020304" pitchFamily="18" charset="0"/>
              </a:rPr>
              <a:t>.</a:t>
            </a:r>
            <a:br>
              <a:rPr lang="es-CL" sz="1500" dirty="0">
                <a:effectLst/>
                <a:latin typeface="Century Gothic" panose="020B0502020202020204" pitchFamily="34" charset="0"/>
                <a:cs typeface="Times New Roman" panose="02020603050405020304" pitchFamily="18" charset="0"/>
              </a:rPr>
            </a:br>
            <a:r>
              <a:rPr lang="es-CL" sz="1500" dirty="0">
                <a:effectLst/>
                <a:latin typeface="Century Gothic" panose="020B0502020202020204" pitchFamily="34" charset="0"/>
                <a:cs typeface="Times New Roman" panose="02020603050405020304" pitchFamily="18" charset="0"/>
              </a:rPr>
              <a:t>	</a:t>
            </a:r>
            <a:r>
              <a:rPr lang="es-CL" sz="1500" b="1" u="sng" dirty="0">
                <a:highlight>
                  <a:srgbClr val="FFFF00"/>
                </a:highlight>
                <a:latin typeface="Century Gothic" panose="020B0502020202020204" pitchFamily="34" charset="0"/>
                <a:cs typeface="Times New Roman" panose="02020603050405020304" pitchFamily="18" charset="0"/>
              </a:rPr>
              <a:t>¿</a:t>
            </a:r>
            <a:r>
              <a:rPr lang="es-CL" sz="1500" b="1" u="sng" dirty="0">
                <a:solidFill>
                  <a:srgbClr val="FF0000"/>
                </a:solidFill>
                <a:effectLst/>
                <a:highlight>
                  <a:srgbClr val="FFFF00"/>
                </a:highlight>
                <a:latin typeface="Century Gothic" panose="020B0502020202020204" pitchFamily="34" charset="0"/>
                <a:cs typeface="Times New Roman" panose="02020603050405020304" pitchFamily="18" charset="0"/>
              </a:rPr>
              <a:t>Por qué NO puede ser la regla general?, sería el incentivo perfecto</a:t>
            </a:r>
            <a:r>
              <a:rPr lang="es-CL" sz="1500" b="1" u="sng" dirty="0">
                <a:effectLst/>
                <a:latin typeface="Century Gothic" panose="020B0502020202020204" pitchFamily="34" charset="0"/>
                <a:cs typeface="Times New Roman" panose="02020603050405020304" pitchFamily="18" charset="0"/>
              </a:rPr>
              <a:t>. Pág.14</a:t>
            </a:r>
          </a:p>
          <a:p>
            <a:pPr algn="just">
              <a:lnSpc>
                <a:spcPct val="150000"/>
              </a:lnSpc>
            </a:pPr>
            <a:endParaRPr lang="es-CL" sz="1500" dirty="0">
              <a:effectLst/>
              <a:latin typeface="Century Gothic" panose="020B0502020202020204" pitchFamily="34" charset="0"/>
              <a:cs typeface="Times New Roman" panose="02020603050405020304" pitchFamily="18" charset="0"/>
            </a:endParaRPr>
          </a:p>
          <a:p>
            <a:pPr algn="just">
              <a:lnSpc>
                <a:spcPct val="150000"/>
              </a:lnSpc>
            </a:pPr>
            <a:r>
              <a:rPr lang="es-CL" sz="1500" dirty="0">
                <a:effectLst/>
                <a:latin typeface="Century Gothic" panose="020B0502020202020204" pitchFamily="34" charset="0"/>
                <a:cs typeface="Times New Roman" panose="02020603050405020304" pitchFamily="18" charset="0"/>
              </a:rPr>
              <a:t>4) Frente a la existencia de requerimientos de que la factura contenga menciones adicionales a las contempladas por ley, se hace necesario fortalecer el listado de </a:t>
            </a:r>
            <a:r>
              <a:rPr lang="es-CL" sz="1500" b="1" u="sng" dirty="0">
                <a:effectLst/>
                <a:latin typeface="Century Gothic" panose="020B0502020202020204" pitchFamily="34" charset="0"/>
                <a:cs typeface="Times New Roman" panose="02020603050405020304" pitchFamily="18" charset="0"/>
              </a:rPr>
              <a:t>cláusulas abusivas </a:t>
            </a:r>
            <a:r>
              <a:rPr lang="es-CL" sz="1500" dirty="0">
                <a:effectLst/>
                <a:latin typeface="Century Gothic" panose="020B0502020202020204" pitchFamily="34" charset="0"/>
                <a:cs typeface="Times New Roman" panose="02020603050405020304" pitchFamily="18" charset="0"/>
              </a:rPr>
              <a:t>(</a:t>
            </a:r>
            <a:r>
              <a:rPr lang="es-CL" sz="1500" dirty="0" err="1">
                <a:effectLst/>
                <a:latin typeface="Century Gothic" panose="020B0502020202020204" pitchFamily="34" charset="0"/>
                <a:cs typeface="Times New Roman" panose="02020603050405020304" pitchFamily="18" charset="0"/>
              </a:rPr>
              <a:t>Ej</a:t>
            </a:r>
            <a:r>
              <a:rPr lang="es-CL" sz="1500" dirty="0">
                <a:effectLst/>
                <a:latin typeface="Century Gothic" panose="020B0502020202020204" pitchFamily="34" charset="0"/>
                <a:cs typeface="Times New Roman" panose="02020603050405020304" pitchFamily="18" charset="0"/>
              </a:rPr>
              <a:t>: números de orden de compra)  </a:t>
            </a:r>
            <a:r>
              <a:rPr lang="es-CL" sz="1500" b="1" u="sng" dirty="0">
                <a:effectLst/>
                <a:highlight>
                  <a:srgbClr val="00FF00"/>
                </a:highlight>
                <a:latin typeface="Century Gothic" panose="020B0502020202020204" pitchFamily="34" charset="0"/>
                <a:cs typeface="Times New Roman" panose="02020603050405020304" pitchFamily="18" charset="0"/>
              </a:rPr>
              <a:t>NO producirán efecto</a:t>
            </a:r>
            <a:r>
              <a:rPr lang="es-CL" sz="1500" dirty="0">
                <a:effectLst/>
                <a:latin typeface="Century Gothic" panose="020B0502020202020204" pitchFamily="34" charset="0"/>
                <a:cs typeface="Times New Roman" panose="02020603050405020304" pitchFamily="18" charset="0"/>
              </a:rPr>
              <a:t>.</a:t>
            </a:r>
          </a:p>
        </p:txBody>
      </p:sp>
    </p:spTree>
    <p:extLst>
      <p:ext uri="{BB962C8B-B14F-4D97-AF65-F5344CB8AC3E}">
        <p14:creationId xmlns:p14="http://schemas.microsoft.com/office/powerpoint/2010/main" val="754143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1782699-BA19-9B37-2ABD-E23EF651E3BE}"/>
              </a:ext>
            </a:extLst>
          </p:cNvPr>
          <p:cNvSpPr/>
          <p:nvPr/>
        </p:nvSpPr>
        <p:spPr>
          <a:xfrm>
            <a:off x="0" y="0"/>
            <a:ext cx="12192000" cy="1189704"/>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5" name="Imagen 4" descr="Interfaz de usuario gráfica&#10;&#10;Descripción generada automáticamente con confianza baja">
            <a:extLst>
              <a:ext uri="{FF2B5EF4-FFF2-40B4-BE49-F238E27FC236}">
                <a16:creationId xmlns:a16="http://schemas.microsoft.com/office/drawing/2014/main" id="{18A85CDD-6DE8-0445-456E-59E10712295F}"/>
              </a:ext>
            </a:extLst>
          </p:cNvPr>
          <p:cNvPicPr>
            <a:picLocks noChangeAspect="1"/>
          </p:cNvPicPr>
          <p:nvPr/>
        </p:nvPicPr>
        <p:blipFill>
          <a:blip r:embed="rId2"/>
          <a:stretch>
            <a:fillRect/>
          </a:stretch>
        </p:blipFill>
        <p:spPr>
          <a:xfrm>
            <a:off x="9069425" y="57918"/>
            <a:ext cx="3006828" cy="1073867"/>
          </a:xfrm>
          <a:prstGeom prst="rect">
            <a:avLst/>
          </a:prstGeom>
        </p:spPr>
      </p:pic>
      <p:sp>
        <p:nvSpPr>
          <p:cNvPr id="7" name="Título 1">
            <a:extLst>
              <a:ext uri="{FF2B5EF4-FFF2-40B4-BE49-F238E27FC236}">
                <a16:creationId xmlns:a16="http://schemas.microsoft.com/office/drawing/2014/main" id="{2D9EFE2C-FA37-0D51-943B-2563ED93F16E}"/>
              </a:ext>
            </a:extLst>
          </p:cNvPr>
          <p:cNvSpPr txBox="1">
            <a:spLocks/>
          </p:cNvSpPr>
          <p:nvPr/>
        </p:nvSpPr>
        <p:spPr>
          <a:xfrm>
            <a:off x="333077" y="260810"/>
            <a:ext cx="7063146" cy="77837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L" sz="3200" dirty="0">
                <a:solidFill>
                  <a:schemeClr val="bg1"/>
                </a:solidFill>
                <a:latin typeface="Roboto Black" panose="02000000000000000000" pitchFamily="2" charset="0"/>
                <a:ea typeface="Roboto Black" panose="02000000000000000000" pitchFamily="2" charset="0"/>
                <a:cs typeface="Times New Roman" panose="02020603050405020304" pitchFamily="18" charset="0"/>
              </a:rPr>
              <a:t>Pago a 30 días/2024</a:t>
            </a:r>
          </a:p>
        </p:txBody>
      </p:sp>
      <p:sp>
        <p:nvSpPr>
          <p:cNvPr id="8" name="CuadroTexto 7">
            <a:extLst>
              <a:ext uri="{FF2B5EF4-FFF2-40B4-BE49-F238E27FC236}">
                <a16:creationId xmlns:a16="http://schemas.microsoft.com/office/drawing/2014/main" id="{EF18B5D6-6E13-93E7-7082-7672A6B8D1E1}"/>
              </a:ext>
            </a:extLst>
          </p:cNvPr>
          <p:cNvSpPr txBox="1"/>
          <p:nvPr/>
        </p:nvSpPr>
        <p:spPr>
          <a:xfrm>
            <a:off x="2426565" y="1420598"/>
            <a:ext cx="7338869" cy="646331"/>
          </a:xfrm>
          <a:prstGeom prst="rect">
            <a:avLst/>
          </a:prstGeom>
          <a:noFill/>
        </p:spPr>
        <p:txBody>
          <a:bodyPr wrap="none" rtlCol="0">
            <a:spAutoFit/>
          </a:bodyPr>
          <a:lstStyle/>
          <a:p>
            <a:pPr algn="ctr"/>
            <a:r>
              <a:rPr lang="es-CL" b="1" dirty="0">
                <a:solidFill>
                  <a:srgbClr val="FF0000"/>
                </a:solidFill>
                <a:highlight>
                  <a:srgbClr val="FFFF00"/>
                </a:highlight>
                <a:latin typeface="Century Gothic" panose="020B0502020202020204" pitchFamily="34" charset="0"/>
              </a:rPr>
              <a:t>Requisitos para la aplicación de los Incentivos al pago a 30 días</a:t>
            </a:r>
          </a:p>
          <a:p>
            <a:pPr algn="ctr"/>
            <a:r>
              <a:rPr lang="es-CL" b="1" dirty="0">
                <a:solidFill>
                  <a:srgbClr val="FF0000"/>
                </a:solidFill>
                <a:highlight>
                  <a:srgbClr val="FFFF00"/>
                </a:highlight>
                <a:latin typeface="Century Gothic" panose="020B0502020202020204" pitchFamily="34" charset="0"/>
              </a:rPr>
              <a:t>¿Pago a 40/45 días?</a:t>
            </a:r>
          </a:p>
        </p:txBody>
      </p:sp>
      <p:sp>
        <p:nvSpPr>
          <p:cNvPr id="9" name="CuadroTexto 8">
            <a:extLst>
              <a:ext uri="{FF2B5EF4-FFF2-40B4-BE49-F238E27FC236}">
                <a16:creationId xmlns:a16="http://schemas.microsoft.com/office/drawing/2014/main" id="{735F6A40-00B9-F59F-5959-C6E24EB6A34D}"/>
              </a:ext>
            </a:extLst>
          </p:cNvPr>
          <p:cNvSpPr txBox="1"/>
          <p:nvPr/>
        </p:nvSpPr>
        <p:spPr>
          <a:xfrm>
            <a:off x="222088" y="2674312"/>
            <a:ext cx="2347491" cy="923330"/>
          </a:xfrm>
          <a:prstGeom prst="rect">
            <a:avLst/>
          </a:prstGeom>
          <a:solidFill>
            <a:schemeClr val="tx1"/>
          </a:solidFill>
        </p:spPr>
        <p:txBody>
          <a:bodyPr wrap="square" rtlCol="0">
            <a:spAutoFit/>
          </a:bodyPr>
          <a:lstStyle/>
          <a:p>
            <a:r>
              <a:rPr lang="es-CL" sz="1800" b="1" dirty="0">
                <a:solidFill>
                  <a:schemeClr val="bg1"/>
                </a:solidFill>
                <a:effectLst/>
                <a:latin typeface="Century Gothic" panose="020B0502020202020204" pitchFamily="34" charset="0"/>
                <a:cs typeface="Times New Roman" panose="02020603050405020304" pitchFamily="18" charset="0"/>
              </a:rPr>
              <a:t>Condicionamiento del uso del crédito fiscal </a:t>
            </a:r>
            <a:endParaRPr lang="es-CL" b="1" dirty="0">
              <a:solidFill>
                <a:schemeClr val="bg1"/>
              </a:solidFill>
              <a:latin typeface="Century Gothic" panose="020B0502020202020204" pitchFamily="34" charset="0"/>
              <a:cs typeface="Times New Roman" panose="02020603050405020304" pitchFamily="18" charset="0"/>
            </a:endParaRPr>
          </a:p>
        </p:txBody>
      </p:sp>
      <p:sp>
        <p:nvSpPr>
          <p:cNvPr id="10" name="CuadroTexto 9">
            <a:extLst>
              <a:ext uri="{FF2B5EF4-FFF2-40B4-BE49-F238E27FC236}">
                <a16:creationId xmlns:a16="http://schemas.microsoft.com/office/drawing/2014/main" id="{F1C8E5F0-674C-F28D-85E6-FEED55D5F53A}"/>
              </a:ext>
            </a:extLst>
          </p:cNvPr>
          <p:cNvSpPr txBox="1"/>
          <p:nvPr/>
        </p:nvSpPr>
        <p:spPr>
          <a:xfrm>
            <a:off x="2696901" y="2535416"/>
            <a:ext cx="8947230" cy="3607013"/>
          </a:xfrm>
          <a:prstGeom prst="rect">
            <a:avLst/>
          </a:prstGeom>
          <a:noFill/>
        </p:spPr>
        <p:txBody>
          <a:bodyPr wrap="square" rtlCol="0">
            <a:spAutoFit/>
          </a:bodyPr>
          <a:lstStyle/>
          <a:p>
            <a:pPr>
              <a:lnSpc>
                <a:spcPct val="150000"/>
              </a:lnSpc>
            </a:pPr>
            <a:r>
              <a:rPr lang="es-CL" sz="1400" dirty="0">
                <a:latin typeface="Century Gothic" panose="020B0502020202020204" pitchFamily="34" charset="0"/>
                <a:cs typeface="Times New Roman" panose="02020603050405020304" pitchFamily="18" charset="0"/>
              </a:rPr>
              <a:t>C</a:t>
            </a:r>
            <a:r>
              <a:rPr lang="es-CL" sz="1400" dirty="0">
                <a:effectLst/>
                <a:latin typeface="Century Gothic" panose="020B0502020202020204" pitchFamily="34" charset="0"/>
                <a:cs typeface="Times New Roman" panose="02020603050405020304" pitchFamily="18" charset="0"/>
              </a:rPr>
              <a:t>ontribuyente se encuentre por </a:t>
            </a:r>
            <a:r>
              <a:rPr lang="es-CL" sz="1400" b="1" u="sng" dirty="0">
                <a:solidFill>
                  <a:srgbClr val="FF0000"/>
                </a:solidFill>
                <a:effectLst/>
                <a:highlight>
                  <a:srgbClr val="FFFF00"/>
                </a:highlight>
                <a:latin typeface="Century Gothic" panose="020B0502020202020204" pitchFamily="34" charset="0"/>
                <a:cs typeface="Times New Roman" panose="02020603050405020304" pitchFamily="18" charset="0"/>
              </a:rPr>
              <a:t>2do </a:t>
            </a:r>
            <a:r>
              <a:rPr lang="es-CL" sz="1400" b="1" u="sng" dirty="0" err="1">
                <a:solidFill>
                  <a:srgbClr val="FF0000"/>
                </a:solidFill>
                <a:effectLst/>
                <a:highlight>
                  <a:srgbClr val="FFFF00"/>
                </a:highlight>
                <a:latin typeface="Century Gothic" panose="020B0502020202020204" pitchFamily="34" charset="0"/>
                <a:cs typeface="Times New Roman" panose="02020603050405020304" pitchFamily="18" charset="0"/>
              </a:rPr>
              <a:t>año</a:t>
            </a:r>
            <a:r>
              <a:rPr lang="es-CL" sz="1400" b="1" u="sng" dirty="0">
                <a:solidFill>
                  <a:srgbClr val="FF0000"/>
                </a:solidFill>
                <a:effectLst/>
                <a:highlight>
                  <a:srgbClr val="FFFF00"/>
                </a:highlight>
                <a:latin typeface="Century Gothic" panose="020B0502020202020204" pitchFamily="34" charset="0"/>
                <a:cs typeface="Times New Roman" panose="02020603050405020304" pitchFamily="18" charset="0"/>
              </a:rPr>
              <a:t> consecutivo </a:t>
            </a:r>
            <a:r>
              <a:rPr lang="es-CL" sz="1400" dirty="0">
                <a:effectLst/>
                <a:latin typeface="Century Gothic" panose="020B0502020202020204" pitchFamily="34" charset="0"/>
                <a:cs typeface="Times New Roman" panose="02020603050405020304" pitchFamily="18" charset="0"/>
              </a:rPr>
              <a:t>en alguna de las situaciones </a:t>
            </a:r>
            <a:r>
              <a:rPr lang="es-CL" sz="1400" dirty="0">
                <a:latin typeface="Century Gothic" panose="020B0502020202020204" pitchFamily="34" charset="0"/>
                <a:cs typeface="Times New Roman" panose="02020603050405020304" pitchFamily="18" charset="0"/>
              </a:rPr>
              <a:t>para el </a:t>
            </a:r>
            <a:r>
              <a:rPr lang="es-CL" sz="1400" dirty="0">
                <a:effectLst/>
                <a:latin typeface="Century Gothic" panose="020B0502020202020204" pitchFamily="34" charset="0"/>
                <a:cs typeface="Times New Roman" panose="02020603050405020304" pitchFamily="18" charset="0"/>
              </a:rPr>
              <a:t>cambio de sujeto. Sin embargo, respecto de la </a:t>
            </a:r>
            <a:r>
              <a:rPr lang="es-CL" sz="1400" dirty="0">
                <a:latin typeface="Century Gothic" panose="020B0502020202020204" pitchFamily="34" charset="0"/>
                <a:cs typeface="Times New Roman" panose="02020603050405020304" pitchFamily="18" charset="0"/>
              </a:rPr>
              <a:t>ú</a:t>
            </a:r>
            <a:r>
              <a:rPr lang="es-CL" sz="1400" dirty="0">
                <a:effectLst/>
                <a:latin typeface="Century Gothic" panose="020B0502020202020204" pitchFamily="34" charset="0"/>
                <a:cs typeface="Times New Roman" panose="02020603050405020304" pitchFamily="18" charset="0"/>
              </a:rPr>
              <a:t>ltima causal, solo procederá en caso de </a:t>
            </a:r>
            <a:r>
              <a:rPr lang="es-CL" sz="1400" b="1" u="sng" dirty="0">
                <a:solidFill>
                  <a:srgbClr val="FF0000"/>
                </a:solidFill>
                <a:effectLst/>
                <a:highlight>
                  <a:srgbClr val="FFFF00"/>
                </a:highlight>
                <a:latin typeface="Century Gothic" panose="020B0502020202020204" pitchFamily="34" charset="0"/>
                <a:cs typeface="Times New Roman" panose="02020603050405020304" pitchFamily="18" charset="0"/>
              </a:rPr>
              <a:t>omisión </a:t>
            </a:r>
            <a:r>
              <a:rPr lang="es-CL" sz="1400" dirty="0">
                <a:effectLst/>
                <a:latin typeface="Century Gothic" panose="020B0502020202020204" pitchFamily="34" charset="0"/>
                <a:cs typeface="Times New Roman" panose="02020603050405020304" pitchFamily="18" charset="0"/>
              </a:rPr>
              <a:t>de la presentación de la declaración. </a:t>
            </a:r>
            <a:endParaRPr lang="es-CL" sz="1400" dirty="0">
              <a:latin typeface="Century Gothic" panose="020B0502020202020204" pitchFamily="34" charset="0"/>
              <a:cs typeface="Times New Roman" panose="02020603050405020304" pitchFamily="18" charset="0"/>
            </a:endParaRPr>
          </a:p>
          <a:p>
            <a:pPr>
              <a:lnSpc>
                <a:spcPct val="150000"/>
              </a:lnSpc>
            </a:pPr>
            <a:r>
              <a:rPr lang="es-CL" sz="1400" dirty="0">
                <a:effectLst/>
                <a:latin typeface="Century Gothic" panose="020B0502020202020204" pitchFamily="34" charset="0"/>
                <a:cs typeface="Times New Roman" panose="02020603050405020304" pitchFamily="18" charset="0"/>
              </a:rPr>
              <a:t>Así, el contribuyente afectado por esta medida sólo tendrá derecho al uso del crédito fiscal respecto del IVA contenido en una factura, por las adquisiciones o servicios que se encuentren </a:t>
            </a:r>
            <a:r>
              <a:rPr lang="es-CL" sz="1400" dirty="0">
                <a:latin typeface="Century Gothic" panose="020B0502020202020204" pitchFamily="34" charset="0"/>
                <a:cs typeface="Times New Roman" panose="02020603050405020304" pitchFamily="18" charset="0"/>
              </a:rPr>
              <a:t>í</a:t>
            </a:r>
            <a:r>
              <a:rPr lang="es-CL" sz="1400" dirty="0">
                <a:effectLst/>
                <a:latin typeface="Century Gothic" panose="020B0502020202020204" pitchFamily="34" charset="0"/>
                <a:cs typeface="Times New Roman" panose="02020603050405020304" pitchFamily="18" charset="0"/>
              </a:rPr>
              <a:t>ntegramente pagados dentro del período tributario respectivo. </a:t>
            </a:r>
            <a:endParaRPr lang="es-CL" sz="1400" dirty="0">
              <a:latin typeface="Century Gothic" panose="020B0502020202020204" pitchFamily="34" charset="0"/>
              <a:cs typeface="Times New Roman" panose="02020603050405020304" pitchFamily="18" charset="0"/>
            </a:endParaRPr>
          </a:p>
          <a:p>
            <a:pPr>
              <a:lnSpc>
                <a:spcPct val="150000"/>
              </a:lnSpc>
            </a:pPr>
            <a:r>
              <a:rPr lang="es-CL" sz="1400" b="1" u="sng" dirty="0">
                <a:effectLst/>
                <a:latin typeface="Century Gothic" panose="020B0502020202020204" pitchFamily="34" charset="0"/>
                <a:cs typeface="Times New Roman" panose="02020603050405020304" pitchFamily="18" charset="0"/>
              </a:rPr>
              <a:t>Cada 6 meses el SII dictará una resolución </a:t>
            </a:r>
            <a:r>
              <a:rPr lang="es-CL" sz="1400" dirty="0">
                <a:effectLst/>
                <a:latin typeface="Century Gothic" panose="020B0502020202020204" pitchFamily="34" charset="0"/>
                <a:cs typeface="Times New Roman" panose="02020603050405020304" pitchFamily="18" charset="0"/>
              </a:rPr>
              <a:t>determinando los contribuyentes respecto de los cuales procederá esta medida </a:t>
            </a:r>
            <a:r>
              <a:rPr lang="es-CL" sz="1400" b="1" u="sng" dirty="0">
                <a:effectLst/>
                <a:latin typeface="Century Gothic" panose="020B0502020202020204" pitchFamily="34" charset="0"/>
                <a:cs typeface="Times New Roman" panose="02020603050405020304" pitchFamily="18" charset="0"/>
              </a:rPr>
              <a:t>y aquellos a los que se les revoca</a:t>
            </a:r>
            <a:r>
              <a:rPr lang="es-CL" sz="1400" dirty="0">
                <a:effectLst/>
                <a:latin typeface="Century Gothic" panose="020B0502020202020204" pitchFamily="34" charset="0"/>
                <a:cs typeface="Times New Roman" panose="02020603050405020304" pitchFamily="18" charset="0"/>
              </a:rPr>
              <a:t>. Para acceder a la revocación, el contribuyente deberá acreditar fehacientemente  que ha realizado los pagos dentro del plazo, </a:t>
            </a:r>
            <a:r>
              <a:rPr lang="es-CL" sz="1400" b="1" u="sng" dirty="0">
                <a:effectLst/>
                <a:latin typeface="Century Gothic" panose="020B0502020202020204" pitchFamily="34" charset="0"/>
                <a:cs typeface="Times New Roman" panose="02020603050405020304" pitchFamily="18" charset="0"/>
              </a:rPr>
              <a:t>por al menos tres meses consecutivos</a:t>
            </a:r>
            <a:r>
              <a:rPr lang="es-CL" sz="1400" dirty="0">
                <a:effectLst/>
                <a:latin typeface="Century Gothic" panose="020B0502020202020204" pitchFamily="34" charset="0"/>
                <a:cs typeface="Times New Roman" panose="02020603050405020304" pitchFamily="18" charset="0"/>
              </a:rPr>
              <a:t>. En caso contrario, se procederá a renovar la restricción por 6 meses adicionales y así sucesivamente. </a:t>
            </a:r>
            <a:endParaRPr lang="es-CL" sz="1400" dirty="0">
              <a:latin typeface="Century Gothic" panose="020B0502020202020204" pitchFamily="34" charset="0"/>
              <a:cs typeface="Times New Roman" panose="02020603050405020304" pitchFamily="18" charset="0"/>
            </a:endParaRPr>
          </a:p>
        </p:txBody>
      </p:sp>
    </p:spTree>
    <p:extLst>
      <p:ext uri="{BB962C8B-B14F-4D97-AF65-F5344CB8AC3E}">
        <p14:creationId xmlns:p14="http://schemas.microsoft.com/office/powerpoint/2010/main" val="249844308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2496</TotalTime>
  <Words>1969</Words>
  <Application>Microsoft Office PowerPoint</Application>
  <PresentationFormat>Panorámica</PresentationFormat>
  <Paragraphs>93</Paragraphs>
  <Slides>12</Slides>
  <Notes>2</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12</vt:i4>
      </vt:variant>
    </vt:vector>
  </HeadingPairs>
  <TitlesOfParts>
    <vt:vector size="21" baseType="lpstr">
      <vt:lpstr>Aptos</vt:lpstr>
      <vt:lpstr>Arial</vt:lpstr>
      <vt:lpstr>Calibri</vt:lpstr>
      <vt:lpstr>Calibri Light</vt:lpstr>
      <vt:lpstr>Century Gothic</vt:lpstr>
      <vt:lpstr>Lato</vt:lpstr>
      <vt:lpstr>Roboto</vt:lpstr>
      <vt:lpstr>Roboto Black</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Pago a 30 días/2023 Multigremial</dc:title>
  <dc:creator>Carlos Boada</dc:creator>
  <cp:lastModifiedBy>israel muñoz</cp:lastModifiedBy>
  <cp:revision>9</cp:revision>
  <dcterms:created xsi:type="dcterms:W3CDTF">2023-09-21T19:08:48Z</dcterms:created>
  <dcterms:modified xsi:type="dcterms:W3CDTF">2024-04-09T14:00:33Z</dcterms:modified>
</cp:coreProperties>
</file>